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57" r:id="rId5"/>
    <p:sldId id="326" r:id="rId6"/>
    <p:sldId id="261" r:id="rId7"/>
    <p:sldId id="263" r:id="rId8"/>
    <p:sldId id="258" r:id="rId9"/>
    <p:sldId id="262" r:id="rId10"/>
    <p:sldId id="320" r:id="rId11"/>
    <p:sldId id="323" r:id="rId12"/>
    <p:sldId id="327" r:id="rId13"/>
    <p:sldId id="260" r:id="rId14"/>
    <p:sldId id="324" r:id="rId15"/>
    <p:sldId id="325" r:id="rId16"/>
    <p:sldId id="328" r:id="rId17"/>
    <p:sldId id="329"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457441-A445-428F-90E8-C5D10A4DD2F6}" v="8" dt="2020-10-01T14:16:46.1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9349CD-4951-4303-AF0B-C4FABC45502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DC1F7A4-40B1-486F-A630-925141779F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16D2568-D61F-41AF-A679-FEB1FBBE691E}"/>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5" name="Platshållare för sidfot 4">
            <a:extLst>
              <a:ext uri="{FF2B5EF4-FFF2-40B4-BE49-F238E27FC236}">
                <a16:creationId xmlns:a16="http://schemas.microsoft.com/office/drawing/2014/main" id="{0093E44D-516B-48C2-A007-AA14BDACC4A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D00D2E4-DDFA-4BF1-B44D-4B707E8AB415}"/>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363948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0EC7B0-9342-40A2-B5E2-8164B2789FC5}"/>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ED4D650-8741-4250-92AF-DED735F3E178}"/>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E3975C8-B03F-4997-B70B-6A28E3E6CF5D}"/>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5" name="Platshållare för sidfot 4">
            <a:extLst>
              <a:ext uri="{FF2B5EF4-FFF2-40B4-BE49-F238E27FC236}">
                <a16:creationId xmlns:a16="http://schemas.microsoft.com/office/drawing/2014/main" id="{24A23B12-53D1-41FD-92D3-4CAF6B09609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03F5497-F6ED-44B2-A0DE-5CB6BA4D94AE}"/>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3315601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EC97281-DD8D-4245-9433-EAE2C7960918}"/>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F901F0E-A029-45F3-B468-AE577B75168D}"/>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656064C-4AEB-409A-B4E5-E453B60B8F7D}"/>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5" name="Platshållare för sidfot 4">
            <a:extLst>
              <a:ext uri="{FF2B5EF4-FFF2-40B4-BE49-F238E27FC236}">
                <a16:creationId xmlns:a16="http://schemas.microsoft.com/office/drawing/2014/main" id="{96F2A377-DECD-4735-BA5B-DD3181A8713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707BD9E-50D9-4C8B-BF50-DCBA7495E9DC}"/>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714148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E40F481-ADF2-4D8C-965F-0C7EE8876250}"/>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93D52696-0FAC-42E5-89A9-C37CBFA5CA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2AD7DCC1-AE40-48B3-B671-F95EFE10BB58}"/>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5" name="Platshållare för sidfot 4">
            <a:extLst>
              <a:ext uri="{FF2B5EF4-FFF2-40B4-BE49-F238E27FC236}">
                <a16:creationId xmlns:a16="http://schemas.microsoft.com/office/drawing/2014/main" id="{9E909541-EA19-4A82-86B8-6C1072739C0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CD28335-0CC8-4FD9-9948-F878B2E64280}"/>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26072396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9EAC75-8C09-4C09-B914-336F47CB987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7FF6C37-8FE0-4AD1-A607-83A20AD5B681}"/>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EAAF9B7-2C42-42C0-ACA3-09BE3C70BBC6}"/>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5" name="Platshållare för sidfot 4">
            <a:extLst>
              <a:ext uri="{FF2B5EF4-FFF2-40B4-BE49-F238E27FC236}">
                <a16:creationId xmlns:a16="http://schemas.microsoft.com/office/drawing/2014/main" id="{72E5F0BA-46BF-424F-9305-5D11CE863E6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C59EA77-349B-488D-9A12-533CD0F3CA1F}"/>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16540354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E86FD4-BA53-4DA9-A579-AF2EFA086DE4}"/>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CAC9561-25ED-440D-BFC7-105A70219D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AFFF6ADB-ED64-4FC5-8521-30C9D891AEB3}"/>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5" name="Platshållare för sidfot 4">
            <a:extLst>
              <a:ext uri="{FF2B5EF4-FFF2-40B4-BE49-F238E27FC236}">
                <a16:creationId xmlns:a16="http://schemas.microsoft.com/office/drawing/2014/main" id="{2BB2F385-AA63-4B1E-9178-77284C114D9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5784047-8BF0-457B-A017-BBD81F1973F9}"/>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5390286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EE77283-80F3-425B-89A7-7A6EB62AACE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796F666-547B-4A99-9519-56DB12294832}"/>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A2D5768-0B4F-47EB-ACE5-162B82D472D7}"/>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C7E9272A-F6C6-48D8-8A5F-DE39CE2438E4}"/>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6" name="Platshållare för sidfot 5">
            <a:extLst>
              <a:ext uri="{FF2B5EF4-FFF2-40B4-BE49-F238E27FC236}">
                <a16:creationId xmlns:a16="http://schemas.microsoft.com/office/drawing/2014/main" id="{C0CB1627-69B5-4D94-8AB1-9E260A7D1B5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11C4A4E-9E6E-4727-A7D3-35CEA900C382}"/>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3405682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68260F6-15AF-4FD1-8A50-4396CACB069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88A29DC-B6B8-40F5-877C-14E0CECB47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28ED2E36-437A-4948-AF0F-FF31E27C13D4}"/>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BC252AD1-7349-4E85-BB6A-B82D526384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9AF4C44E-267B-4D2B-8231-7FD698207413}"/>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1308C56-5888-4BF3-85D5-1208A967BF01}"/>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8" name="Platshållare för sidfot 7">
            <a:extLst>
              <a:ext uri="{FF2B5EF4-FFF2-40B4-BE49-F238E27FC236}">
                <a16:creationId xmlns:a16="http://schemas.microsoft.com/office/drawing/2014/main" id="{48E389E6-6742-4880-A9F6-6611F36FB9A6}"/>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0A1C393-FEE9-4598-87FC-7F1ECBDEA870}"/>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10569983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55EBBF-7A5D-40AF-B16D-3F38868BAC7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03302BB5-294E-41AF-BDD5-E6B284B54116}"/>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4" name="Platshållare för sidfot 3">
            <a:extLst>
              <a:ext uri="{FF2B5EF4-FFF2-40B4-BE49-F238E27FC236}">
                <a16:creationId xmlns:a16="http://schemas.microsoft.com/office/drawing/2014/main" id="{0487B304-8803-4076-BED6-32A2269982B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CEC1C286-02A3-4B4B-A4F0-5F5D271C0DF6}"/>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36028625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B08A66F-DE02-41E9-B522-C79204688777}"/>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3" name="Platshållare för sidfot 2">
            <a:extLst>
              <a:ext uri="{FF2B5EF4-FFF2-40B4-BE49-F238E27FC236}">
                <a16:creationId xmlns:a16="http://schemas.microsoft.com/office/drawing/2014/main" id="{E2E45452-0BA1-444D-9F02-F79693A1C904}"/>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6283673-D23C-4360-BCEC-33378527F421}"/>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155175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8D9775-2F0C-4929-81B2-F4B664916AA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91A5A38-96EC-47DD-8D0E-020725435E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43BAFA85-29FB-4CA5-BE7B-DA28F5E140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604EADF0-7040-4E36-9EEE-6D800DA1D02E}"/>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6" name="Platshållare för sidfot 5">
            <a:extLst>
              <a:ext uri="{FF2B5EF4-FFF2-40B4-BE49-F238E27FC236}">
                <a16:creationId xmlns:a16="http://schemas.microsoft.com/office/drawing/2014/main" id="{669C6DB2-8A7D-415A-A412-84952736AE4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3B52067-56AF-4E87-8793-5ED95DB2F6AE}"/>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1079885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524FEB-8E23-4928-AC4C-18E0771D9C5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46A1E34-0C77-45EC-A898-F6B82AABDAF8}"/>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E0BB4D8-3591-45BA-90BB-49C3F817C18B}"/>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5" name="Platshållare för sidfot 4">
            <a:extLst>
              <a:ext uri="{FF2B5EF4-FFF2-40B4-BE49-F238E27FC236}">
                <a16:creationId xmlns:a16="http://schemas.microsoft.com/office/drawing/2014/main" id="{CBD7BF65-FC27-44F5-9C59-47E92762C71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E059AE5-BFB5-407F-9BA0-7CEE949951FC}"/>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23138148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0BB0211-6A19-471A-88DB-206768E476C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BC8B9A2-5E9B-4A5A-934C-3B19403F11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AE95162F-5C6C-493E-9AAA-BD7A0C57D8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F20F1BAE-3CBB-4729-9A24-3F44F4B05A1A}"/>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6" name="Platshållare för sidfot 5">
            <a:extLst>
              <a:ext uri="{FF2B5EF4-FFF2-40B4-BE49-F238E27FC236}">
                <a16:creationId xmlns:a16="http://schemas.microsoft.com/office/drawing/2014/main" id="{C0CB08D3-18C2-4961-9D9A-830C3777398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4FCD0B0-4BE1-41CC-A9CA-FFA67092AF10}"/>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28590162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0491E9-39A0-47A7-B019-2711F0726C02}"/>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28BE539-C15E-4201-B7CF-4A0340E72FFD}"/>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EAC610B-5D66-49CA-9815-65E637560497}"/>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5" name="Platshållare för sidfot 4">
            <a:extLst>
              <a:ext uri="{FF2B5EF4-FFF2-40B4-BE49-F238E27FC236}">
                <a16:creationId xmlns:a16="http://schemas.microsoft.com/office/drawing/2014/main" id="{C79EB5A3-B6BE-46E6-87C0-0AB34F7AA6F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2A1596-1C31-451D-AB70-30F2E59523AC}"/>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21869866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3F12FAD-5A8D-4876-8A18-09D2E352580B}"/>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AE34256-62A3-40AA-ACEC-BBEA5CE8E2A8}"/>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6ED94C3-2E4A-4024-832C-C5C63611003E}"/>
              </a:ext>
            </a:extLst>
          </p:cNvPr>
          <p:cNvSpPr>
            <a:spLocks noGrp="1"/>
          </p:cNvSpPr>
          <p:nvPr>
            <p:ph type="dt" sz="half" idx="10"/>
          </p:nvPr>
        </p:nvSpPr>
        <p:spPr/>
        <p:txBody>
          <a:bodyPr/>
          <a:lstStyle/>
          <a:p>
            <a:fld id="{3F6C2651-894C-4F7C-AAB0-D99F3E178B60}" type="datetimeFigureOut">
              <a:rPr lang="sv-SE" smtClean="0"/>
              <a:t>2020-11-02</a:t>
            </a:fld>
            <a:endParaRPr lang="sv-SE"/>
          </a:p>
        </p:txBody>
      </p:sp>
      <p:sp>
        <p:nvSpPr>
          <p:cNvPr id="5" name="Platshållare för sidfot 4">
            <a:extLst>
              <a:ext uri="{FF2B5EF4-FFF2-40B4-BE49-F238E27FC236}">
                <a16:creationId xmlns:a16="http://schemas.microsoft.com/office/drawing/2014/main" id="{D449013A-63F0-487D-81AF-E21F88A291C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7F7371C-1A2B-4C64-9CFE-15AAC92B4B21}"/>
              </a:ext>
            </a:extLst>
          </p:cNvPr>
          <p:cNvSpPr>
            <a:spLocks noGrp="1"/>
          </p:cNvSpPr>
          <p:nvPr>
            <p:ph type="sldNum" sz="quarter" idx="12"/>
          </p:nvPr>
        </p:nvSpPr>
        <p:spPr/>
        <p:txBody>
          <a:bodyPr/>
          <a:lstStyle/>
          <a:p>
            <a:fld id="{D377D670-5D67-4E9D-8445-6D83ACCC1BF4}" type="slidenum">
              <a:rPr lang="sv-SE" smtClean="0"/>
              <a:t>‹#›</a:t>
            </a:fld>
            <a:endParaRPr lang="sv-SE"/>
          </a:p>
        </p:txBody>
      </p:sp>
    </p:spTree>
    <p:extLst>
      <p:ext uri="{BB962C8B-B14F-4D97-AF65-F5344CB8AC3E}">
        <p14:creationId xmlns:p14="http://schemas.microsoft.com/office/powerpoint/2010/main" val="3113073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3552F9-8457-4DF3-B922-450CA89F45C0}"/>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C6E43786-0F6F-4198-B2CC-4FB0694D7E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7FBE76C0-DFA0-48B8-8663-4272609E1E27}"/>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5" name="Platshållare för sidfot 4">
            <a:extLst>
              <a:ext uri="{FF2B5EF4-FFF2-40B4-BE49-F238E27FC236}">
                <a16:creationId xmlns:a16="http://schemas.microsoft.com/office/drawing/2014/main" id="{C28F4845-5916-46BA-8E35-2ABB9F58E91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49D92A1-EF42-4BA2-A539-20823A3686C0}"/>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1393409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3B611E-B5F4-42BA-8484-AD712B98465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4DD6D7A-05FD-4C2A-9A52-C4932EEE39A1}"/>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67D23340-B360-49B9-9ED2-24F8CEBC9C25}"/>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8C0FA10-E4E9-4132-9950-073587673C53}"/>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6" name="Platshållare för sidfot 5">
            <a:extLst>
              <a:ext uri="{FF2B5EF4-FFF2-40B4-BE49-F238E27FC236}">
                <a16:creationId xmlns:a16="http://schemas.microsoft.com/office/drawing/2014/main" id="{28F38C32-C59D-4085-B660-A92291B5F7E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56C4BDB-F1CA-4000-92A0-0F7C00854894}"/>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4011737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BEC0398-2A93-440C-AB05-91AD75DF681A}"/>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0A810B9-5F1C-4F93-9153-FB1BECE836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607D7009-6413-477B-9ED0-6DEE6086C96E}"/>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650493B2-91CF-4AA3-9A92-E8911DAFE4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B2EB197F-4AEB-4B87-B4A9-A88A43688AB5}"/>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C1B49AC5-3697-4354-8B57-5FAD02806B84}"/>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8" name="Platshållare för sidfot 7">
            <a:extLst>
              <a:ext uri="{FF2B5EF4-FFF2-40B4-BE49-F238E27FC236}">
                <a16:creationId xmlns:a16="http://schemas.microsoft.com/office/drawing/2014/main" id="{085C21D3-AA8E-47F4-9171-90ECA586A49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820F8376-F872-43CC-BD82-06A7C623C7C5}"/>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2067215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F94A77A-FB8C-420B-8AE1-71C7D3B59E21}"/>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D787B73-52CD-4F75-879D-3BD1F9AD0258}"/>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4" name="Platshållare för sidfot 3">
            <a:extLst>
              <a:ext uri="{FF2B5EF4-FFF2-40B4-BE49-F238E27FC236}">
                <a16:creationId xmlns:a16="http://schemas.microsoft.com/office/drawing/2014/main" id="{63ECDDFA-8880-4AFC-8C56-267D4F1D8CE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54A438BE-BBC5-4C04-82A1-F9FE54998934}"/>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1950745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885D9D4-82C6-4A65-9244-5AF42DF7CAA5}"/>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3" name="Platshållare för sidfot 2">
            <a:extLst>
              <a:ext uri="{FF2B5EF4-FFF2-40B4-BE49-F238E27FC236}">
                <a16:creationId xmlns:a16="http://schemas.microsoft.com/office/drawing/2014/main" id="{51F80B9F-EDCD-4ECA-B967-307737F8C80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CDE9FF99-8440-4D59-B5C7-8A4A4121B538}"/>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2742423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BE2EBB-67BA-4E8D-B4D4-84AC77EA131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A25DC96-6105-4C77-9BC2-625CB0F9C7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050490D-018D-4CD9-9C4E-7B8FF0F1DB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28401C23-CDEE-4B03-8C98-F669BB107B98}"/>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6" name="Platshållare för sidfot 5">
            <a:extLst>
              <a:ext uri="{FF2B5EF4-FFF2-40B4-BE49-F238E27FC236}">
                <a16:creationId xmlns:a16="http://schemas.microsoft.com/office/drawing/2014/main" id="{B77A7349-392A-4D7B-B516-45040F65AAB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8BD4B33-8A20-4CBD-8FD9-C4985A403EB5}"/>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1869772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9FD4CD-640D-4B46-958E-6964F0B013D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812F7E7A-BB4D-459B-9078-A16003D435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7129986A-7779-4AA2-AF1D-8ECB0C5134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1FD95EF8-8EB0-408E-80F4-FAF2BDB87DE9}"/>
              </a:ext>
            </a:extLst>
          </p:cNvPr>
          <p:cNvSpPr>
            <a:spLocks noGrp="1"/>
          </p:cNvSpPr>
          <p:nvPr>
            <p:ph type="dt" sz="half" idx="10"/>
          </p:nvPr>
        </p:nvSpPr>
        <p:spPr/>
        <p:txBody>
          <a:bodyPr/>
          <a:lstStyle/>
          <a:p>
            <a:fld id="{8AB21A56-EBD6-4F3D-A7A7-EAD41BFF6CBC}" type="datetimeFigureOut">
              <a:rPr lang="sv-SE" smtClean="0"/>
              <a:t>2020-11-02</a:t>
            </a:fld>
            <a:endParaRPr lang="sv-SE"/>
          </a:p>
        </p:txBody>
      </p:sp>
      <p:sp>
        <p:nvSpPr>
          <p:cNvPr id="6" name="Platshållare för sidfot 5">
            <a:extLst>
              <a:ext uri="{FF2B5EF4-FFF2-40B4-BE49-F238E27FC236}">
                <a16:creationId xmlns:a16="http://schemas.microsoft.com/office/drawing/2014/main" id="{A9D32B5B-968B-4A5F-94F3-D92333C4B8D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D50D67C-A399-4D03-A392-18D90161DE83}"/>
              </a:ext>
            </a:extLst>
          </p:cNvPr>
          <p:cNvSpPr>
            <a:spLocks noGrp="1"/>
          </p:cNvSpPr>
          <p:nvPr>
            <p:ph type="sldNum" sz="quarter" idx="12"/>
          </p:nvPr>
        </p:nvSpPr>
        <p:spPr/>
        <p:txBody>
          <a:bodyPr/>
          <a:lstStyle/>
          <a:p>
            <a:fld id="{AE64706B-28FA-4A90-96AD-6D25A814C7FC}" type="slidenum">
              <a:rPr lang="sv-SE" smtClean="0"/>
              <a:t>‹#›</a:t>
            </a:fld>
            <a:endParaRPr lang="sv-SE"/>
          </a:p>
        </p:txBody>
      </p:sp>
    </p:spTree>
    <p:extLst>
      <p:ext uri="{BB962C8B-B14F-4D97-AF65-F5344CB8AC3E}">
        <p14:creationId xmlns:p14="http://schemas.microsoft.com/office/powerpoint/2010/main" val="122626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41D2F483-6C36-4375-84F4-1E2C169893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B83701A-A8C9-48E2-909B-DFB32DAA00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34AACF3-D4C9-4213-AEB5-5FDE584ED2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B21A56-EBD6-4F3D-A7A7-EAD41BFF6CBC}" type="datetimeFigureOut">
              <a:rPr lang="sv-SE" smtClean="0"/>
              <a:t>2020-11-02</a:t>
            </a:fld>
            <a:endParaRPr lang="sv-SE"/>
          </a:p>
        </p:txBody>
      </p:sp>
      <p:sp>
        <p:nvSpPr>
          <p:cNvPr id="5" name="Platshållare för sidfot 4">
            <a:extLst>
              <a:ext uri="{FF2B5EF4-FFF2-40B4-BE49-F238E27FC236}">
                <a16:creationId xmlns:a16="http://schemas.microsoft.com/office/drawing/2014/main" id="{02EC19C6-A2C5-4843-91BD-2B4E9D533E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7C7FB9BC-1883-4044-A019-4B048DDEC4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64706B-28FA-4A90-96AD-6D25A814C7FC}" type="slidenum">
              <a:rPr lang="sv-SE" smtClean="0"/>
              <a:t>‹#›</a:t>
            </a:fld>
            <a:endParaRPr lang="sv-SE"/>
          </a:p>
        </p:txBody>
      </p:sp>
    </p:spTree>
    <p:extLst>
      <p:ext uri="{BB962C8B-B14F-4D97-AF65-F5344CB8AC3E}">
        <p14:creationId xmlns:p14="http://schemas.microsoft.com/office/powerpoint/2010/main" val="3965817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8FC5BB6D-0898-4474-8A40-78380DA6CD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A422AED-A6B3-4616-A70E-58C8917A30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B1D5DAB-34C7-44C1-9D53-5EF07CA71A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6C2651-894C-4F7C-AAB0-D99F3E178B60}" type="datetimeFigureOut">
              <a:rPr lang="sv-SE" smtClean="0"/>
              <a:t>2020-11-02</a:t>
            </a:fld>
            <a:endParaRPr lang="sv-SE"/>
          </a:p>
        </p:txBody>
      </p:sp>
      <p:sp>
        <p:nvSpPr>
          <p:cNvPr id="5" name="Platshållare för sidfot 4">
            <a:extLst>
              <a:ext uri="{FF2B5EF4-FFF2-40B4-BE49-F238E27FC236}">
                <a16:creationId xmlns:a16="http://schemas.microsoft.com/office/drawing/2014/main" id="{8E8A84CC-2B60-46D1-BE93-928FA12BA6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6F5FCC28-CAB1-4DE5-9950-9017A51ABF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77D670-5D67-4E9D-8445-6D83ACCC1BF4}" type="slidenum">
              <a:rPr lang="sv-SE" smtClean="0"/>
              <a:t>‹#›</a:t>
            </a:fld>
            <a:endParaRPr lang="sv-SE"/>
          </a:p>
        </p:txBody>
      </p:sp>
    </p:spTree>
    <p:extLst>
      <p:ext uri="{BB962C8B-B14F-4D97-AF65-F5344CB8AC3E}">
        <p14:creationId xmlns:p14="http://schemas.microsoft.com/office/powerpoint/2010/main" val="6782473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A72C97-7AFC-4528-9974-1A663AAD2829}"/>
              </a:ext>
            </a:extLst>
          </p:cNvPr>
          <p:cNvSpPr>
            <a:spLocks noGrp="1"/>
          </p:cNvSpPr>
          <p:nvPr>
            <p:ph type="ctrTitle"/>
          </p:nvPr>
        </p:nvSpPr>
        <p:spPr>
          <a:xfrm>
            <a:off x="1524000" y="1122362"/>
            <a:ext cx="9144000" cy="3570407"/>
          </a:xfrm>
        </p:spPr>
        <p:txBody>
          <a:bodyPr>
            <a:normAutofit/>
          </a:bodyPr>
          <a:lstStyle/>
          <a:p>
            <a:r>
              <a:rPr lang="sv-SE" sz="6600" dirty="0">
                <a:latin typeface="Arial" panose="020B0604020202020204" pitchFamily="34" charset="0"/>
                <a:cs typeface="Arial" panose="020B0604020202020204" pitchFamily="34" charset="0"/>
              </a:rPr>
              <a:t>Swe-PEWS</a:t>
            </a:r>
            <a:br>
              <a:rPr lang="sv-SE" sz="6600" dirty="0">
                <a:latin typeface="Arial" panose="020B0604020202020204" pitchFamily="34" charset="0"/>
                <a:cs typeface="Arial" panose="020B0604020202020204" pitchFamily="34" charset="0"/>
              </a:rPr>
            </a:br>
            <a:r>
              <a:rPr lang="sv-SE" dirty="0">
                <a:latin typeface="Arial" panose="020B0604020202020204" pitchFamily="34" charset="0"/>
                <a:cs typeface="Arial" panose="020B0604020202020204" pitchFamily="34" charset="0"/>
              </a:rPr>
              <a:t/>
            </a:r>
            <a:br>
              <a:rPr lang="sv-SE" dirty="0">
                <a:latin typeface="Arial" panose="020B0604020202020204" pitchFamily="34" charset="0"/>
                <a:cs typeface="Arial" panose="020B0604020202020204" pitchFamily="34" charset="0"/>
              </a:rPr>
            </a:br>
            <a:r>
              <a:rPr lang="sv-SE" sz="5400" dirty="0">
                <a:latin typeface="Arial" panose="020B0604020202020204" pitchFamily="34" charset="0"/>
                <a:cs typeface="Arial" panose="020B0604020202020204" pitchFamily="34" charset="0"/>
              </a:rPr>
              <a:t>Patientfall</a:t>
            </a:r>
            <a:endParaRPr lang="sv-SE" dirty="0">
              <a:latin typeface="Arial" panose="020B0604020202020204" pitchFamily="34" charset="0"/>
              <a:cs typeface="Arial" panose="020B0604020202020204" pitchFamily="34" charset="0"/>
            </a:endParaRPr>
          </a:p>
        </p:txBody>
      </p:sp>
      <p:sp>
        <p:nvSpPr>
          <p:cNvPr id="3" name="textruta 2">
            <a:extLst>
              <a:ext uri="{FF2B5EF4-FFF2-40B4-BE49-F238E27FC236}">
                <a16:creationId xmlns:a16="http://schemas.microsoft.com/office/drawing/2014/main" id="{F9B3DA9D-7E33-4FF5-AD68-041F58CD8975}"/>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2009187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CAFBDAA-9074-484B-B7D4-AFE9F5144B31}"/>
              </a:ext>
            </a:extLst>
          </p:cNvPr>
          <p:cNvSpPr>
            <a:spLocks noGrp="1"/>
          </p:cNvSpPr>
          <p:nvPr>
            <p:ph type="title"/>
          </p:nvPr>
        </p:nvSpPr>
        <p:spPr>
          <a:xfrm>
            <a:off x="838200" y="365125"/>
            <a:ext cx="10515600" cy="833947"/>
          </a:xfrm>
        </p:spPr>
        <p:txBody>
          <a:bodyPr anchor="t">
            <a:normAutofit/>
          </a:bodyPr>
          <a:lstStyle/>
          <a:p>
            <a:r>
              <a:rPr lang="sv-SE" sz="4000" dirty="0">
                <a:latin typeface="Arial" panose="020B0604020202020204" pitchFamily="34" charset="0"/>
                <a:cs typeface="Arial" panose="020B0604020202020204" pitchFamily="34" charset="0"/>
              </a:rPr>
              <a:t>Reza 3 mån fortsättning</a:t>
            </a:r>
          </a:p>
        </p:txBody>
      </p:sp>
      <p:sp>
        <p:nvSpPr>
          <p:cNvPr id="3" name="Platshållare för innehåll 2">
            <a:extLst>
              <a:ext uri="{FF2B5EF4-FFF2-40B4-BE49-F238E27FC236}">
                <a16:creationId xmlns:a16="http://schemas.microsoft.com/office/drawing/2014/main" id="{B74F9804-9452-478B-9248-B49F65D22D49}"/>
              </a:ext>
            </a:extLst>
          </p:cNvPr>
          <p:cNvSpPr>
            <a:spLocks noGrp="1"/>
          </p:cNvSpPr>
          <p:nvPr>
            <p:ph idx="1"/>
          </p:nvPr>
        </p:nvSpPr>
        <p:spPr>
          <a:xfrm>
            <a:off x="838200" y="1515074"/>
            <a:ext cx="10515600" cy="4351338"/>
          </a:xfrm>
        </p:spPr>
        <p:txBody>
          <a:bodyPr vert="horz" lIns="91440" tIns="45720" rIns="91440" bIns="45720" rtlCol="0" anchor="t">
            <a:normAutofit/>
          </a:bodyPr>
          <a:lstStyle/>
          <a:p>
            <a:pPr marL="0" indent="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2 timmar senare:</a:t>
            </a:r>
          </a:p>
          <a:p>
            <a:pPr marL="0" indent="0">
              <a:lnSpc>
                <a:spcPct val="100000"/>
              </a:lnSpc>
              <a:spcBef>
                <a:spcPts val="0"/>
              </a:spcBef>
              <a:spcAft>
                <a:spcPts val="600"/>
              </a:spcAft>
              <a:buNone/>
            </a:pPr>
            <a:endParaRPr lang="sv-SE" sz="1800"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dirty="0">
                <a:latin typeface="Arial" panose="020B0604020202020204" pitchFamily="34" charset="0"/>
                <a:cs typeface="Arial" panose="020B0604020202020204" pitchFamily="34" charset="0"/>
              </a:rPr>
              <a:t> −</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60/min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94%</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171/min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3 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blek</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nedsatt tonus, slapp, vaknar inte till måltider</a:t>
            </a:r>
          </a:p>
          <a:p>
            <a:pPr marL="0" indent="0">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Ange nytt PEWS-värde och rekommendera åtgärder utifrån åtgärdstrappan!</a:t>
            </a:r>
          </a:p>
        </p:txBody>
      </p:sp>
      <p:sp>
        <p:nvSpPr>
          <p:cNvPr id="5" name="textruta 4">
            <a:extLst>
              <a:ext uri="{FF2B5EF4-FFF2-40B4-BE49-F238E27FC236}">
                <a16:creationId xmlns:a16="http://schemas.microsoft.com/office/drawing/2014/main" id="{D5FCBE0B-64DF-45A1-A01F-3EA503272800}"/>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2119790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902295-7D89-4699-B35F-DB9F9814A31A}"/>
              </a:ext>
            </a:extLst>
          </p:cNvPr>
          <p:cNvSpPr>
            <a:spLocks noGrp="1"/>
          </p:cNvSpPr>
          <p:nvPr>
            <p:ph type="title"/>
          </p:nvPr>
        </p:nvSpPr>
        <p:spPr>
          <a:xfrm>
            <a:off x="838200" y="365125"/>
            <a:ext cx="10515600" cy="790815"/>
          </a:xfrm>
        </p:spPr>
        <p:txBody>
          <a:bodyPr anchor="t">
            <a:normAutofit/>
          </a:bodyPr>
          <a:lstStyle/>
          <a:p>
            <a:r>
              <a:rPr lang="sv-SE" sz="4000" dirty="0">
                <a:latin typeface="Arial" panose="020B0604020202020204" pitchFamily="34" charset="0"/>
                <a:cs typeface="Arial" panose="020B0604020202020204" pitchFamily="34" charset="0"/>
              </a:rPr>
              <a:t>Marisa 5 år</a:t>
            </a:r>
          </a:p>
        </p:txBody>
      </p:sp>
      <p:sp>
        <p:nvSpPr>
          <p:cNvPr id="3" name="Platshållare för innehåll 2">
            <a:extLst>
              <a:ext uri="{FF2B5EF4-FFF2-40B4-BE49-F238E27FC236}">
                <a16:creationId xmlns:a16="http://schemas.microsoft.com/office/drawing/2014/main" id="{9A92A360-B3EC-44D0-8D1B-3DE9D1726CAB}"/>
              </a:ext>
            </a:extLst>
          </p:cNvPr>
          <p:cNvSpPr>
            <a:spLocks noGrp="1"/>
          </p:cNvSpPr>
          <p:nvPr>
            <p:ph idx="1"/>
          </p:nvPr>
        </p:nvSpPr>
        <p:spPr>
          <a:xfrm>
            <a:off x="1480368" y="1552754"/>
            <a:ext cx="8401878" cy="4839420"/>
          </a:xfrm>
        </p:spPr>
        <p:txBody>
          <a:bodyPr>
            <a:noAutofit/>
          </a:bodyPr>
          <a:lstStyle/>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Vårdas på avdelning för </a:t>
            </a:r>
            <a:r>
              <a:rPr lang="sv-SE" sz="1800" dirty="0" err="1">
                <a:latin typeface="Arial" panose="020B0604020202020204" pitchFamily="34" charset="0"/>
                <a:cs typeface="Arial" panose="020B0604020202020204" pitchFamily="34" charset="0"/>
              </a:rPr>
              <a:t>commotio</a:t>
            </a:r>
            <a:r>
              <a:rPr lang="sv-SE" sz="1800" dirty="0">
                <a:latin typeface="Arial" panose="020B0604020202020204" pitchFamily="34" charset="0"/>
                <a:cs typeface="Arial" panose="020B0604020202020204" pitchFamily="34" charset="0"/>
              </a:rPr>
              <a:t>-observation efter fall i trappa.</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B</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Frisk.</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Tilltagande trötthet, illamående. Mamma tycker att flickan beter sig konstigt.</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 </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23/min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normalt andningsarbete</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94%</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132/min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2 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blek</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frågar upprepade gånger var hon är</a:t>
            </a:r>
          </a:p>
          <a:p>
            <a:pPr marL="0" indent="0">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Ange PEWS-värde och rekommendera åtgärder utifrån åtgärdstrappan!</a:t>
            </a:r>
          </a:p>
        </p:txBody>
      </p:sp>
      <p:sp>
        <p:nvSpPr>
          <p:cNvPr id="5" name="textruta 4">
            <a:extLst>
              <a:ext uri="{FF2B5EF4-FFF2-40B4-BE49-F238E27FC236}">
                <a16:creationId xmlns:a16="http://schemas.microsoft.com/office/drawing/2014/main" id="{D93E62EE-BA31-49D8-ABFD-CFEF285D3E6B}"/>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1201829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902295-7D89-4699-B35F-DB9F9814A31A}"/>
              </a:ext>
            </a:extLst>
          </p:cNvPr>
          <p:cNvSpPr>
            <a:spLocks noGrp="1"/>
          </p:cNvSpPr>
          <p:nvPr>
            <p:ph type="title"/>
          </p:nvPr>
        </p:nvSpPr>
        <p:spPr>
          <a:xfrm>
            <a:off x="838200" y="365125"/>
            <a:ext cx="10356273" cy="955675"/>
          </a:xfrm>
        </p:spPr>
        <p:txBody>
          <a:bodyPr anchor="t">
            <a:normAutofit/>
          </a:bodyPr>
          <a:lstStyle/>
          <a:p>
            <a:r>
              <a:rPr lang="sv-SE" sz="4000" dirty="0">
                <a:latin typeface="Arial" panose="020B0604020202020204" pitchFamily="34" charset="0"/>
                <a:cs typeface="Arial" panose="020B0604020202020204" pitchFamily="34" charset="0"/>
              </a:rPr>
              <a:t>Alice 4 veckor</a:t>
            </a:r>
          </a:p>
        </p:txBody>
      </p:sp>
      <p:sp>
        <p:nvSpPr>
          <p:cNvPr id="3" name="Platshållare för innehåll 2">
            <a:extLst>
              <a:ext uri="{FF2B5EF4-FFF2-40B4-BE49-F238E27FC236}">
                <a16:creationId xmlns:a16="http://schemas.microsoft.com/office/drawing/2014/main" id="{9A92A360-B3EC-44D0-8D1B-3DE9D1726CAB}"/>
              </a:ext>
            </a:extLst>
          </p:cNvPr>
          <p:cNvSpPr>
            <a:spLocks noGrp="1"/>
          </p:cNvSpPr>
          <p:nvPr>
            <p:ph idx="1"/>
          </p:nvPr>
        </p:nvSpPr>
        <p:spPr>
          <a:xfrm>
            <a:off x="838200" y="1320801"/>
            <a:ext cx="10505536" cy="4842910"/>
          </a:xfrm>
        </p:spPr>
        <p:txBody>
          <a:bodyPr>
            <a:noAutofit/>
          </a:bodyPr>
          <a:lstStyle/>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Inneliggande på barnkardiologen på grund av ökad andningsfrekvens och tillmatningssvårigheter.</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B</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Född v 38+2, FV 2850 g. Konstaterad ventrikel-</a:t>
            </a:r>
            <a:r>
              <a:rPr lang="sv-SE" sz="1800" dirty="0" err="1">
                <a:latin typeface="Arial" panose="020B0604020202020204" pitchFamily="34" charset="0"/>
                <a:cs typeface="Arial" panose="020B0604020202020204" pitchFamily="34" charset="0"/>
              </a:rPr>
              <a:t>septum</a:t>
            </a:r>
            <a:r>
              <a:rPr lang="sv-SE" sz="1800" dirty="0">
                <a:latin typeface="Arial" panose="020B0604020202020204" pitchFamily="34" charset="0"/>
                <a:cs typeface="Arial" panose="020B0604020202020204" pitchFamily="34" charset="0"/>
              </a:rPr>
              <a:t> defekt (VSD) Väntar på tid för operation.</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Tilltagande trötthet.</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 </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70/min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lätt förhöjt andningsarbete</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97%</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164/min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3 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normal hudfärg</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trött</a:t>
            </a:r>
          </a:p>
          <a:p>
            <a:pPr marL="0" indent="0">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Ange PEWS-värde och rekommendera åtgärder utifrån åtgärdstrappan!</a:t>
            </a:r>
          </a:p>
        </p:txBody>
      </p:sp>
      <p:sp>
        <p:nvSpPr>
          <p:cNvPr id="5" name="textruta 4">
            <a:extLst>
              <a:ext uri="{FF2B5EF4-FFF2-40B4-BE49-F238E27FC236}">
                <a16:creationId xmlns:a16="http://schemas.microsoft.com/office/drawing/2014/main" id="{FD0FAFCB-5195-48F4-9B5A-1F771B0035A3}"/>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308099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902295-7D89-4699-B35F-DB9F9814A31A}"/>
              </a:ext>
            </a:extLst>
          </p:cNvPr>
          <p:cNvSpPr>
            <a:spLocks noGrp="1"/>
          </p:cNvSpPr>
          <p:nvPr>
            <p:ph type="title"/>
          </p:nvPr>
        </p:nvSpPr>
        <p:spPr>
          <a:xfrm>
            <a:off x="838200" y="365126"/>
            <a:ext cx="10515600" cy="704550"/>
          </a:xfrm>
        </p:spPr>
        <p:txBody>
          <a:bodyPr anchor="t">
            <a:normAutofit/>
          </a:bodyPr>
          <a:lstStyle/>
          <a:p>
            <a:r>
              <a:rPr lang="sv-SE" sz="4000" dirty="0">
                <a:latin typeface="Arial" panose="020B0604020202020204" pitchFamily="34" charset="0"/>
                <a:cs typeface="Arial" panose="020B0604020202020204" pitchFamily="34" charset="0"/>
              </a:rPr>
              <a:t>Darin 14 år</a:t>
            </a:r>
          </a:p>
        </p:txBody>
      </p:sp>
      <p:sp>
        <p:nvSpPr>
          <p:cNvPr id="3" name="Platshållare för innehåll 2">
            <a:extLst>
              <a:ext uri="{FF2B5EF4-FFF2-40B4-BE49-F238E27FC236}">
                <a16:creationId xmlns:a16="http://schemas.microsoft.com/office/drawing/2014/main" id="{9A92A360-B3EC-44D0-8D1B-3DE9D1726CAB}"/>
              </a:ext>
            </a:extLst>
          </p:cNvPr>
          <p:cNvSpPr>
            <a:spLocks noGrp="1"/>
          </p:cNvSpPr>
          <p:nvPr>
            <p:ph idx="1"/>
          </p:nvPr>
        </p:nvSpPr>
        <p:spPr>
          <a:xfrm>
            <a:off x="1031795" y="1261544"/>
            <a:ext cx="10399643" cy="4334911"/>
          </a:xfrm>
        </p:spPr>
        <p:txBody>
          <a:bodyPr>
            <a:noAutofit/>
          </a:bodyPr>
          <a:lstStyle/>
          <a:p>
            <a:pPr marL="0" indent="0">
              <a:lnSpc>
                <a:spcPct val="12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Inlagd med diagnosen TBE. Besväras av huvudvärk och ljusskygghet.</a:t>
            </a:r>
          </a:p>
          <a:p>
            <a:pPr marL="0" indent="0">
              <a:lnSpc>
                <a:spcPct val="120000"/>
              </a:lnSpc>
              <a:spcBef>
                <a:spcPts val="0"/>
              </a:spcBef>
              <a:spcAft>
                <a:spcPts val="600"/>
              </a:spcAft>
              <a:buNone/>
            </a:pPr>
            <a:r>
              <a:rPr lang="sv-SE" sz="2000" b="1" dirty="0">
                <a:latin typeface="Arial" panose="020B0604020202020204" pitchFamily="34" charset="0"/>
                <a:cs typeface="Arial" panose="020B0604020202020204" pitchFamily="34" charset="0"/>
              </a:rPr>
              <a:t>B</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Tidigare frisk, ej TBE-vaccinerad.</a:t>
            </a:r>
          </a:p>
          <a:p>
            <a:pPr marL="0" indent="0">
              <a:lnSpc>
                <a:spcPct val="12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Huvudvärk, illamående, äter sämre än normalt. Parenteral nutrition sedan tre dygn.</a:t>
            </a:r>
          </a:p>
          <a:p>
            <a:pPr marL="1077913" indent="-361950">
              <a:lnSpc>
                <a:spcPct val="120000"/>
              </a:lnSpc>
              <a:spcBef>
                <a:spcPts val="0"/>
              </a:spcBef>
              <a:spcAft>
                <a:spcPts val="600"/>
              </a:spcAft>
              <a:buNone/>
            </a:pPr>
            <a:r>
              <a:rPr lang="sv-SE" sz="1800" dirty="0">
                <a:latin typeface="Arial" panose="020B0604020202020204" pitchFamily="34" charset="0"/>
                <a:cs typeface="Arial" panose="020B0604020202020204" pitchFamily="34" charset="0"/>
              </a:rPr>
              <a:t>Vitala parametrar: </a:t>
            </a:r>
          </a:p>
          <a:p>
            <a:pPr marL="1077913" indent="-361950">
              <a:lnSpc>
                <a:spcPct val="12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20/min</a:t>
            </a:r>
          </a:p>
          <a:p>
            <a:pPr marL="1077913" indent="-361950">
              <a:lnSpc>
                <a:spcPct val="120000"/>
              </a:lnSpc>
              <a:spcBef>
                <a:spcPts val="0"/>
              </a:spcBef>
              <a:spcAft>
                <a:spcPts val="600"/>
              </a:spcAft>
              <a:buFontTx/>
              <a:buChar char="-"/>
            </a:pPr>
            <a:r>
              <a:rPr lang="sv-SE" sz="1800" dirty="0">
                <a:latin typeface="Arial" panose="020B0604020202020204" pitchFamily="34" charset="0"/>
                <a:cs typeface="Arial" panose="020B0604020202020204" pitchFamily="34" charset="0"/>
              </a:rPr>
              <a:t>lätt förhöjt andningsarbete</a:t>
            </a:r>
          </a:p>
          <a:p>
            <a:pPr marL="1077913" indent="-361950">
              <a:lnSpc>
                <a:spcPct val="12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97%</a:t>
            </a:r>
          </a:p>
          <a:p>
            <a:pPr marL="1077913" indent="-361950">
              <a:lnSpc>
                <a:spcPct val="12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95/min</a:t>
            </a:r>
          </a:p>
          <a:p>
            <a:pPr marL="1077913" indent="-361950">
              <a:lnSpc>
                <a:spcPct val="12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2 sekunder</a:t>
            </a:r>
          </a:p>
          <a:p>
            <a:pPr marL="1077913" indent="-361950">
              <a:lnSpc>
                <a:spcPct val="120000"/>
              </a:lnSpc>
              <a:spcBef>
                <a:spcPts val="0"/>
              </a:spcBef>
              <a:spcAft>
                <a:spcPts val="600"/>
              </a:spcAft>
              <a:buFontTx/>
              <a:buChar char="-"/>
            </a:pPr>
            <a:r>
              <a:rPr lang="sv-SE" sz="1800" dirty="0">
                <a:latin typeface="Arial" panose="020B0604020202020204" pitchFamily="34" charset="0"/>
                <a:cs typeface="Arial" panose="020B0604020202020204" pitchFamily="34" charset="0"/>
              </a:rPr>
              <a:t>normal hudfärg</a:t>
            </a:r>
          </a:p>
          <a:p>
            <a:pPr marL="1077913" indent="-361950">
              <a:lnSpc>
                <a:spcPct val="120000"/>
              </a:lnSpc>
              <a:spcBef>
                <a:spcPts val="0"/>
              </a:spcBef>
              <a:spcAft>
                <a:spcPts val="600"/>
              </a:spcAft>
              <a:buFontTx/>
              <a:buChar char="-"/>
            </a:pPr>
            <a:r>
              <a:rPr lang="sv-SE" sz="1800" dirty="0">
                <a:latin typeface="Arial" panose="020B0604020202020204" pitchFamily="34" charset="0"/>
                <a:cs typeface="Arial" panose="020B0604020202020204" pitchFamily="34" charset="0"/>
              </a:rPr>
              <a:t>trött</a:t>
            </a:r>
          </a:p>
          <a:p>
            <a:pPr marL="0" indent="0">
              <a:lnSpc>
                <a:spcPct val="12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dirty="0">
                <a:latin typeface="Arial" panose="020B0604020202020204" pitchFamily="34" charset="0"/>
                <a:cs typeface="Arial" panose="020B0604020202020204" pitchFamily="34" charset="0"/>
              </a:rPr>
              <a:t> − Ange PEWS-värde och rekommendera åtgärder utifrån åtgärdstrappan!</a:t>
            </a:r>
          </a:p>
        </p:txBody>
      </p:sp>
      <p:sp>
        <p:nvSpPr>
          <p:cNvPr id="5" name="textruta 4">
            <a:extLst>
              <a:ext uri="{FF2B5EF4-FFF2-40B4-BE49-F238E27FC236}">
                <a16:creationId xmlns:a16="http://schemas.microsoft.com/office/drawing/2014/main" id="{2663396E-EC3A-4BA4-AA4F-FC8250AD3953}"/>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405460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902295-7D89-4699-B35F-DB9F9814A31A}"/>
              </a:ext>
            </a:extLst>
          </p:cNvPr>
          <p:cNvSpPr>
            <a:spLocks noGrp="1"/>
          </p:cNvSpPr>
          <p:nvPr>
            <p:ph type="title"/>
          </p:nvPr>
        </p:nvSpPr>
        <p:spPr/>
        <p:txBody>
          <a:bodyPr anchor="t">
            <a:normAutofit/>
          </a:bodyPr>
          <a:lstStyle/>
          <a:p>
            <a:r>
              <a:rPr lang="sv-SE" sz="4000" dirty="0">
                <a:latin typeface="Arial" panose="020B0604020202020204" pitchFamily="34" charset="0"/>
                <a:cs typeface="Arial" panose="020B0604020202020204" pitchFamily="34" charset="0"/>
              </a:rPr>
              <a:t>Darin 14 år fortsättning</a:t>
            </a:r>
          </a:p>
        </p:txBody>
      </p:sp>
      <p:sp>
        <p:nvSpPr>
          <p:cNvPr id="3" name="Platshållare för innehåll 2">
            <a:extLst>
              <a:ext uri="{FF2B5EF4-FFF2-40B4-BE49-F238E27FC236}">
                <a16:creationId xmlns:a16="http://schemas.microsoft.com/office/drawing/2014/main" id="{9A92A360-B3EC-44D0-8D1B-3DE9D1726CAB}"/>
              </a:ext>
            </a:extLst>
          </p:cNvPr>
          <p:cNvSpPr>
            <a:spLocks noGrp="1"/>
          </p:cNvSpPr>
          <p:nvPr>
            <p:ph idx="1"/>
          </p:nvPr>
        </p:nvSpPr>
        <p:spPr>
          <a:xfrm>
            <a:off x="954157" y="1828799"/>
            <a:ext cx="10622492" cy="4334911"/>
          </a:xfrm>
        </p:spPr>
        <p:txBody>
          <a:bodyPr>
            <a:normAutofit/>
          </a:bodyPr>
          <a:lstStyle/>
          <a:p>
            <a:pPr marL="449263" indent="-449263">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Tilltagande huvudvärk, illamående. Känner inte igen föräldrarna, kan ej svara adekvat på frågor. Förstår inte hur han ska kissa. </a:t>
            </a:r>
            <a:r>
              <a:rPr lang="sv-SE" sz="1800" dirty="0" err="1">
                <a:latin typeface="Arial" panose="020B0604020202020204" pitchFamily="34" charset="0"/>
                <a:cs typeface="Arial" panose="020B0604020202020204" pitchFamily="34" charset="0"/>
              </a:rPr>
              <a:t>Bladderscan</a:t>
            </a:r>
            <a:r>
              <a:rPr lang="sv-SE" sz="1800" dirty="0">
                <a:latin typeface="Arial" panose="020B0604020202020204" pitchFamily="34" charset="0"/>
                <a:cs typeface="Arial" panose="020B0604020202020204" pitchFamily="34" charset="0"/>
              </a:rPr>
              <a:t> visar &gt;999 ml. Yr, svårt att stå på benen.</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 </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25/min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lätt förhöjt andningsarbete</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96%</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115/min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2 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blek</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somnar under samtal</a:t>
            </a:r>
          </a:p>
          <a:p>
            <a:pPr marL="0" indent="0">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dirty="0">
                <a:latin typeface="Arial" panose="020B0604020202020204" pitchFamily="34" charset="0"/>
                <a:cs typeface="Arial" panose="020B0604020202020204" pitchFamily="34" charset="0"/>
              </a:rPr>
              <a:t> − Ange nytt PEWS-värde och rekommendera åtgärder utifrån åtgärdstrappan!</a:t>
            </a:r>
          </a:p>
        </p:txBody>
      </p:sp>
      <p:sp>
        <p:nvSpPr>
          <p:cNvPr id="5" name="textruta 4">
            <a:extLst>
              <a:ext uri="{FF2B5EF4-FFF2-40B4-BE49-F238E27FC236}">
                <a16:creationId xmlns:a16="http://schemas.microsoft.com/office/drawing/2014/main" id="{9481838B-A09E-422A-9226-37AF63D5DC93}"/>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2612589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902295-7D89-4699-B35F-DB9F9814A31A}"/>
              </a:ext>
            </a:extLst>
          </p:cNvPr>
          <p:cNvSpPr>
            <a:spLocks noGrp="1"/>
          </p:cNvSpPr>
          <p:nvPr>
            <p:ph type="title"/>
          </p:nvPr>
        </p:nvSpPr>
        <p:spPr>
          <a:xfrm>
            <a:off x="838200" y="365125"/>
            <a:ext cx="10515600" cy="756309"/>
          </a:xfrm>
        </p:spPr>
        <p:txBody>
          <a:bodyPr anchor="t"/>
          <a:lstStyle/>
          <a:p>
            <a:r>
              <a:rPr lang="sv-SE" dirty="0">
                <a:latin typeface="Arial" panose="020B0604020202020204" pitchFamily="34" charset="0"/>
                <a:cs typeface="Arial" panose="020B0604020202020204" pitchFamily="34" charset="0"/>
              </a:rPr>
              <a:t>Tuva 4 månader</a:t>
            </a:r>
          </a:p>
        </p:txBody>
      </p:sp>
      <p:sp>
        <p:nvSpPr>
          <p:cNvPr id="3" name="Platshållare för innehåll 2">
            <a:extLst>
              <a:ext uri="{FF2B5EF4-FFF2-40B4-BE49-F238E27FC236}">
                <a16:creationId xmlns:a16="http://schemas.microsoft.com/office/drawing/2014/main" id="{9A92A360-B3EC-44D0-8D1B-3DE9D1726CAB}"/>
              </a:ext>
            </a:extLst>
          </p:cNvPr>
          <p:cNvSpPr>
            <a:spLocks noGrp="1"/>
          </p:cNvSpPr>
          <p:nvPr>
            <p:ph idx="1"/>
          </p:nvPr>
        </p:nvSpPr>
        <p:spPr>
          <a:xfrm>
            <a:off x="1618391" y="1658360"/>
            <a:ext cx="8401878" cy="4834515"/>
          </a:xfrm>
        </p:spPr>
        <p:txBody>
          <a:bodyPr>
            <a:normAutofit/>
          </a:bodyPr>
          <a:lstStyle/>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dirty="0">
                <a:latin typeface="Arial" panose="020B0604020202020204" pitchFamily="34" charset="0"/>
                <a:cs typeface="Arial" panose="020B0604020202020204" pitchFamily="34" charset="0"/>
              </a:rPr>
              <a:t> − Tuva vårdas på avdelning med konstaterad RS-virus. Inhalerar regelbundet.</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B</a:t>
            </a:r>
            <a:r>
              <a:rPr lang="sv-SE" sz="1800" dirty="0">
                <a:latin typeface="Arial" panose="020B0604020202020204" pitchFamily="34" charset="0"/>
                <a:cs typeface="Arial" panose="020B0604020202020204" pitchFamily="34" charset="0"/>
              </a:rPr>
              <a:t> − Född v 36+4. Tidigare frisk.</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dirty="0">
                <a:latin typeface="Arial" panose="020B0604020202020204" pitchFamily="34" charset="0"/>
                <a:cs typeface="Arial" panose="020B0604020202020204" pitchFamily="34" charset="0"/>
              </a:rPr>
              <a:t> − Vaknar inte till måltider, orkar endast äta hälften av normal mängd.</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 </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54/min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måttligt förhöjt andningsarbete</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91%</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164/min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a:t>
            </a:r>
            <a:r>
              <a:rPr lang="sv-SE" sz="1800" dirty="0" smtClean="0">
                <a:latin typeface="Arial" panose="020B0604020202020204" pitchFamily="34" charset="0"/>
                <a:cs typeface="Arial" panose="020B0604020202020204" pitchFamily="34" charset="0"/>
              </a:rPr>
              <a:t>2 </a:t>
            </a:r>
            <a:r>
              <a:rPr lang="sv-SE" sz="1800" dirty="0">
                <a:latin typeface="Arial" panose="020B0604020202020204" pitchFamily="34" charset="0"/>
                <a:cs typeface="Arial" panose="020B0604020202020204" pitchFamily="34" charset="0"/>
              </a:rPr>
              <a:t>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blek</a:t>
            </a:r>
          </a:p>
          <a:p>
            <a:pPr marL="0" indent="0">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dirty="0">
                <a:latin typeface="Arial" panose="020B0604020202020204" pitchFamily="34" charset="0"/>
                <a:cs typeface="Arial" panose="020B0604020202020204" pitchFamily="34" charset="0"/>
              </a:rPr>
              <a:t> − Ange PEWS-värde och rekommendera åtgärder utifrån åtgärdstrappan!</a:t>
            </a:r>
          </a:p>
        </p:txBody>
      </p:sp>
      <p:sp>
        <p:nvSpPr>
          <p:cNvPr id="5" name="textruta 4">
            <a:extLst>
              <a:ext uri="{FF2B5EF4-FFF2-40B4-BE49-F238E27FC236}">
                <a16:creationId xmlns:a16="http://schemas.microsoft.com/office/drawing/2014/main" id="{375B42E9-3091-4F15-920D-68D9DDFAADFD}"/>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595968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902295-7D89-4699-B35F-DB9F9814A31A}"/>
              </a:ext>
            </a:extLst>
          </p:cNvPr>
          <p:cNvSpPr>
            <a:spLocks noGrp="1"/>
          </p:cNvSpPr>
          <p:nvPr>
            <p:ph type="title"/>
          </p:nvPr>
        </p:nvSpPr>
        <p:spPr/>
        <p:txBody>
          <a:bodyPr anchor="t"/>
          <a:lstStyle/>
          <a:p>
            <a:r>
              <a:rPr lang="sv-SE" dirty="0">
                <a:latin typeface="Arial" panose="020B0604020202020204" pitchFamily="34" charset="0"/>
                <a:cs typeface="Arial" panose="020B0604020202020204" pitchFamily="34" charset="0"/>
              </a:rPr>
              <a:t>Tuva 4 mån fortsättning</a:t>
            </a:r>
          </a:p>
        </p:txBody>
      </p:sp>
      <p:sp>
        <p:nvSpPr>
          <p:cNvPr id="3" name="Platshållare för innehåll 2">
            <a:extLst>
              <a:ext uri="{FF2B5EF4-FFF2-40B4-BE49-F238E27FC236}">
                <a16:creationId xmlns:a16="http://schemas.microsoft.com/office/drawing/2014/main" id="{9A92A360-B3EC-44D0-8D1B-3DE9D1726CAB}"/>
              </a:ext>
            </a:extLst>
          </p:cNvPr>
          <p:cNvSpPr>
            <a:spLocks noGrp="1"/>
          </p:cNvSpPr>
          <p:nvPr>
            <p:ph idx="1"/>
          </p:nvPr>
        </p:nvSpPr>
        <p:spPr>
          <a:xfrm>
            <a:off x="954157" y="1578633"/>
            <a:ext cx="10700130" cy="4334911"/>
          </a:xfrm>
        </p:spPr>
        <p:txBody>
          <a:bodyPr>
            <a:normAutofit/>
          </a:bodyPr>
          <a:lstStyle/>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dirty="0">
                <a:latin typeface="Arial" panose="020B0604020202020204" pitchFamily="34" charset="0"/>
                <a:cs typeface="Arial" panose="020B0604020202020204" pitchFamily="34" charset="0"/>
              </a:rPr>
              <a:t> − Tuva vårdas nu sedan ett dygn med högflödesgrimma (Airvo2), flöde 9L, syrgas 32%, sondmatas.</a:t>
            </a:r>
          </a:p>
          <a:p>
            <a:pPr marL="449263" indent="-449263">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dirty="0">
                <a:latin typeface="Arial" panose="020B0604020202020204" pitchFamily="34" charset="0"/>
                <a:cs typeface="Arial" panose="020B0604020202020204" pitchFamily="34" charset="0"/>
              </a:rPr>
              <a:t> − Sover mest, mamma larmar eftersom hon upplever att Tuva håller andan ibland och däremellan andas onormalt snabbt.</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 </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64/min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måttligt förhöjt andningsarbete</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93%</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172/min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3 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blek</a:t>
            </a:r>
          </a:p>
          <a:p>
            <a:pPr marL="0" indent="0">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dirty="0">
                <a:latin typeface="Arial" panose="020B0604020202020204" pitchFamily="34" charset="0"/>
                <a:cs typeface="Arial" panose="020B0604020202020204" pitchFamily="34" charset="0"/>
              </a:rPr>
              <a:t> − Ange nytt PEWS-värde och rekommendera åtgärder utifrån åtgärdstrappan!</a:t>
            </a:r>
          </a:p>
        </p:txBody>
      </p:sp>
      <p:sp>
        <p:nvSpPr>
          <p:cNvPr id="5" name="textruta 4">
            <a:extLst>
              <a:ext uri="{FF2B5EF4-FFF2-40B4-BE49-F238E27FC236}">
                <a16:creationId xmlns:a16="http://schemas.microsoft.com/office/drawing/2014/main" id="{E008F0BC-DA67-45B0-A430-CE9CA56133EE}"/>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819626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778E524-5182-48B9-A029-62B09150C25F}"/>
              </a:ext>
            </a:extLst>
          </p:cNvPr>
          <p:cNvSpPr>
            <a:spLocks noGrp="1"/>
          </p:cNvSpPr>
          <p:nvPr>
            <p:ph type="title"/>
          </p:nvPr>
        </p:nvSpPr>
        <p:spPr>
          <a:xfrm>
            <a:off x="838200" y="365126"/>
            <a:ext cx="10515600" cy="739056"/>
          </a:xfrm>
        </p:spPr>
        <p:txBody>
          <a:bodyPr anchor="t">
            <a:normAutofit/>
          </a:bodyPr>
          <a:lstStyle/>
          <a:p>
            <a:r>
              <a:rPr lang="sv-SE" sz="4000" dirty="0">
                <a:latin typeface="Arial" panose="020B0604020202020204" pitchFamily="34" charset="0"/>
                <a:cs typeface="Arial" panose="020B0604020202020204" pitchFamily="34" charset="0"/>
              </a:rPr>
              <a:t>Maja 13 år</a:t>
            </a:r>
          </a:p>
        </p:txBody>
      </p:sp>
      <p:sp>
        <p:nvSpPr>
          <p:cNvPr id="3" name="Platshållare för innehåll 2">
            <a:extLst>
              <a:ext uri="{FF2B5EF4-FFF2-40B4-BE49-F238E27FC236}">
                <a16:creationId xmlns:a16="http://schemas.microsoft.com/office/drawing/2014/main" id="{7B339B03-C840-40EE-BDED-8B1FCA29C93C}"/>
              </a:ext>
            </a:extLst>
          </p:cNvPr>
          <p:cNvSpPr>
            <a:spLocks noGrp="1"/>
          </p:cNvSpPr>
          <p:nvPr>
            <p:ph idx="1"/>
          </p:nvPr>
        </p:nvSpPr>
        <p:spPr>
          <a:xfrm>
            <a:off x="921885" y="1530370"/>
            <a:ext cx="10515600" cy="4594385"/>
          </a:xfrm>
        </p:spPr>
        <p:txBody>
          <a:bodyPr>
            <a:noAutofit/>
          </a:bodyPr>
          <a:lstStyle/>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Maja vårdas på barnneurologavdelningen sedan ett par dygn på grund av pneumoni.</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B</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Flicka med cerebral pares och flerfunktionsnedsättning sedan födseln.</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Mamma upplever under eftermiddagen att Maja är orolig, och känner inte riktigt igen henne.</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32/min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måttligt förhöjt andningsarbete</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92%</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128/min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3 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blek och lite kallsvettig</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vaken, men motoriskt orolig </a:t>
            </a:r>
          </a:p>
          <a:p>
            <a:pPr marL="0" indent="0">
              <a:lnSpc>
                <a:spcPct val="100000"/>
              </a:lnSpc>
              <a:spcBef>
                <a:spcPts val="0"/>
              </a:spcBef>
              <a:spcAft>
                <a:spcPts val="600"/>
              </a:spcAft>
              <a:buNone/>
            </a:pPr>
            <a:endParaRPr lang="sv-SE" sz="20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Ange PEWS-värde och rekommendera åtgärder utifrån åtgärdstrappan!</a:t>
            </a:r>
          </a:p>
        </p:txBody>
      </p:sp>
      <p:sp>
        <p:nvSpPr>
          <p:cNvPr id="5" name="textruta 4">
            <a:extLst>
              <a:ext uri="{FF2B5EF4-FFF2-40B4-BE49-F238E27FC236}">
                <a16:creationId xmlns:a16="http://schemas.microsoft.com/office/drawing/2014/main" id="{F33F9381-BD3E-40B2-9CBD-967FCFFD1288}"/>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183196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88D6128-4150-4913-86B5-950F9148DF83}"/>
              </a:ext>
            </a:extLst>
          </p:cNvPr>
          <p:cNvSpPr>
            <a:spLocks noGrp="1"/>
          </p:cNvSpPr>
          <p:nvPr>
            <p:ph type="title"/>
          </p:nvPr>
        </p:nvSpPr>
        <p:spPr>
          <a:xfrm>
            <a:off x="838200" y="365126"/>
            <a:ext cx="10515600" cy="739056"/>
          </a:xfrm>
        </p:spPr>
        <p:txBody>
          <a:bodyPr anchor="t">
            <a:normAutofit/>
          </a:bodyPr>
          <a:lstStyle/>
          <a:p>
            <a:r>
              <a:rPr lang="sv-SE" sz="4000" dirty="0">
                <a:latin typeface="Arial" panose="020B0604020202020204" pitchFamily="34" charset="0"/>
                <a:cs typeface="Arial" panose="020B0604020202020204" pitchFamily="34" charset="0"/>
              </a:rPr>
              <a:t>Kim 8 år</a:t>
            </a:r>
          </a:p>
        </p:txBody>
      </p:sp>
      <p:sp>
        <p:nvSpPr>
          <p:cNvPr id="3" name="Platshållare för innehåll 2">
            <a:extLst>
              <a:ext uri="{FF2B5EF4-FFF2-40B4-BE49-F238E27FC236}">
                <a16:creationId xmlns:a16="http://schemas.microsoft.com/office/drawing/2014/main" id="{3D3D984D-02AB-4733-9B09-688F3A7D1B93}"/>
              </a:ext>
            </a:extLst>
          </p:cNvPr>
          <p:cNvSpPr>
            <a:spLocks noGrp="1"/>
          </p:cNvSpPr>
          <p:nvPr>
            <p:ph idx="1"/>
          </p:nvPr>
        </p:nvSpPr>
        <p:spPr>
          <a:xfrm>
            <a:off x="924464" y="1410106"/>
            <a:ext cx="10515600" cy="4835419"/>
          </a:xfrm>
        </p:spPr>
        <p:txBody>
          <a:bodyPr>
            <a:noAutofit/>
          </a:bodyPr>
          <a:lstStyle/>
          <a:p>
            <a:pPr marL="449263" indent="-449263">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dirty="0">
                <a:latin typeface="Arial" panose="020B0604020202020204" pitchFamily="34" charset="0"/>
                <a:cs typeface="Arial" panose="020B0604020202020204" pitchFamily="34" charset="0"/>
              </a:rPr>
              <a:t> − Kim inkommer till barnakuten efter ett fall på ca 2 m från en klätterställning för ett par timmar sedan. Med sig har han fritidspersonal som bestämt sig att söka akut då de tycker att han blivit sämre. Mamma och pappa är på väg.</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B</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Tidigare frisk.</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Pojken är blek och stillsam. Han klagar på buksmärta samt tryck över axlarna.</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 </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28/min </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96%</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137/min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2 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blek</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vaken, men reducerad aktivitet</a:t>
            </a:r>
          </a:p>
          <a:p>
            <a:pPr marL="0" indent="0">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1800" b="1" dirty="0">
                <a:latin typeface="Arial" panose="020B0604020202020204" pitchFamily="34" charset="0"/>
                <a:cs typeface="Arial" panose="020B0604020202020204" pitchFamily="34" charset="0"/>
              </a:rPr>
              <a:t>R </a:t>
            </a:r>
            <a:r>
              <a:rPr lang="sv-SE" sz="1800" dirty="0">
                <a:latin typeface="Arial" panose="020B0604020202020204" pitchFamily="34" charset="0"/>
                <a:cs typeface="Arial" panose="020B0604020202020204" pitchFamily="34" charset="0"/>
              </a:rPr>
              <a:t>− Ange PEWS-värde och rekommendera åtgärder utifrån åtgärdstrappan!</a:t>
            </a:r>
          </a:p>
        </p:txBody>
      </p:sp>
      <p:sp>
        <p:nvSpPr>
          <p:cNvPr id="5" name="textruta 4">
            <a:extLst>
              <a:ext uri="{FF2B5EF4-FFF2-40B4-BE49-F238E27FC236}">
                <a16:creationId xmlns:a16="http://schemas.microsoft.com/office/drawing/2014/main" id="{7888EFB1-5A9A-48C9-BD68-28C80930899B}"/>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1962271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902295-7D89-4699-B35F-DB9F9814A31A}"/>
              </a:ext>
            </a:extLst>
          </p:cNvPr>
          <p:cNvSpPr>
            <a:spLocks noGrp="1"/>
          </p:cNvSpPr>
          <p:nvPr>
            <p:ph type="title"/>
          </p:nvPr>
        </p:nvSpPr>
        <p:spPr>
          <a:xfrm>
            <a:off x="838200" y="365126"/>
            <a:ext cx="10515600" cy="687298"/>
          </a:xfrm>
        </p:spPr>
        <p:txBody>
          <a:bodyPr anchor="t">
            <a:normAutofit/>
          </a:bodyPr>
          <a:lstStyle/>
          <a:p>
            <a:r>
              <a:rPr lang="sv-SE" sz="4000" dirty="0">
                <a:latin typeface="Arial" panose="020B0604020202020204" pitchFamily="34" charset="0"/>
                <a:cs typeface="Arial" panose="020B0604020202020204" pitchFamily="34" charset="0"/>
              </a:rPr>
              <a:t>Nayla 12 år</a:t>
            </a:r>
          </a:p>
        </p:txBody>
      </p:sp>
      <p:sp>
        <p:nvSpPr>
          <p:cNvPr id="3" name="Platshållare för innehåll 2">
            <a:extLst>
              <a:ext uri="{FF2B5EF4-FFF2-40B4-BE49-F238E27FC236}">
                <a16:creationId xmlns:a16="http://schemas.microsoft.com/office/drawing/2014/main" id="{9A92A360-B3EC-44D0-8D1B-3DE9D1726CAB}"/>
              </a:ext>
            </a:extLst>
          </p:cNvPr>
          <p:cNvSpPr>
            <a:spLocks noGrp="1"/>
          </p:cNvSpPr>
          <p:nvPr>
            <p:ph idx="1"/>
          </p:nvPr>
        </p:nvSpPr>
        <p:spPr>
          <a:xfrm>
            <a:off x="1292026" y="1339183"/>
            <a:ext cx="8947530" cy="4886272"/>
          </a:xfrm>
        </p:spPr>
        <p:txBody>
          <a:bodyPr>
            <a:noAutofit/>
          </a:bodyPr>
          <a:lstStyle/>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dirty="0">
                <a:latin typeface="Arial" panose="020B0604020202020204" pitchFamily="34" charset="0"/>
                <a:cs typeface="Arial" panose="020B0604020202020204" pitchFamily="34" charset="0"/>
              </a:rPr>
              <a:t> −</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Nayla har en appendicit, väntar på operation.</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B</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Har ADHD, inga andra bakomliggande sjukdomar.</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Illamående, tycker att smärtan i magen har släppt lite.</a:t>
            </a:r>
          </a:p>
          <a:p>
            <a:pPr marL="449263" indent="-449263">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	Feber 39,2 grader, </a:t>
            </a:r>
            <a:r>
              <a:rPr lang="sv-SE" sz="1800" dirty="0" err="1">
                <a:latin typeface="Arial" panose="020B0604020202020204" pitchFamily="34" charset="0"/>
                <a:cs typeface="Arial" panose="020B0604020202020204" pitchFamily="34" charset="0"/>
              </a:rPr>
              <a:t>antipyretika</a:t>
            </a:r>
            <a:r>
              <a:rPr lang="sv-SE" sz="1800" dirty="0">
                <a:latin typeface="Arial" panose="020B0604020202020204" pitchFamily="34" charset="0"/>
                <a:cs typeface="Arial" panose="020B0604020202020204" pitchFamily="34" charset="0"/>
              </a:rPr>
              <a:t> för 2 timmar sedan.</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 </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25/min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lätt förhöjt andningsarbete</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93%</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112/min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3 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blek</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trött</a:t>
            </a:r>
          </a:p>
          <a:p>
            <a:pPr marL="0" indent="0">
              <a:lnSpc>
                <a:spcPct val="100000"/>
              </a:lnSpc>
              <a:spcBef>
                <a:spcPts val="0"/>
              </a:spcBef>
              <a:spcAft>
                <a:spcPts val="600"/>
              </a:spcAft>
              <a:buNone/>
            </a:pPr>
            <a:endParaRPr lang="sv-SE" sz="20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 </a:t>
            </a:r>
            <a:r>
              <a:rPr lang="sv-SE" sz="1800" dirty="0">
                <a:latin typeface="Arial" panose="020B0604020202020204" pitchFamily="34" charset="0"/>
                <a:cs typeface="Arial" panose="020B0604020202020204" pitchFamily="34" charset="0"/>
              </a:rPr>
              <a:t>− Ange PEWS-värde och rekommendera åtgärder utifrån åtgärdstrappan!</a:t>
            </a:r>
          </a:p>
        </p:txBody>
      </p:sp>
      <p:sp>
        <p:nvSpPr>
          <p:cNvPr id="5" name="textruta 4">
            <a:extLst>
              <a:ext uri="{FF2B5EF4-FFF2-40B4-BE49-F238E27FC236}">
                <a16:creationId xmlns:a16="http://schemas.microsoft.com/office/drawing/2014/main" id="{B158C733-733D-442F-8786-F0890659EC8B}"/>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1912417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D2C5FD-ED1E-4EC5-A744-83C1C54A3D48}"/>
              </a:ext>
            </a:extLst>
          </p:cNvPr>
          <p:cNvSpPr>
            <a:spLocks noGrp="1"/>
          </p:cNvSpPr>
          <p:nvPr>
            <p:ph type="title"/>
          </p:nvPr>
        </p:nvSpPr>
        <p:spPr>
          <a:xfrm>
            <a:off x="838200" y="365125"/>
            <a:ext cx="10515600" cy="670045"/>
          </a:xfrm>
        </p:spPr>
        <p:txBody>
          <a:bodyPr anchor="t">
            <a:normAutofit/>
          </a:bodyPr>
          <a:lstStyle/>
          <a:p>
            <a:r>
              <a:rPr lang="sv-SE" sz="4000" dirty="0">
                <a:latin typeface="Arial" panose="020B0604020202020204" pitchFamily="34" charset="0"/>
                <a:cs typeface="Arial" panose="020B0604020202020204" pitchFamily="34" charset="0"/>
              </a:rPr>
              <a:t>Hugo 3 år</a:t>
            </a:r>
          </a:p>
        </p:txBody>
      </p:sp>
      <p:sp>
        <p:nvSpPr>
          <p:cNvPr id="3" name="Platshållare för innehåll 2">
            <a:extLst>
              <a:ext uri="{FF2B5EF4-FFF2-40B4-BE49-F238E27FC236}">
                <a16:creationId xmlns:a16="http://schemas.microsoft.com/office/drawing/2014/main" id="{D53E4737-A21F-473A-906D-22E8F103DEF7}"/>
              </a:ext>
            </a:extLst>
          </p:cNvPr>
          <p:cNvSpPr>
            <a:spLocks noGrp="1"/>
          </p:cNvSpPr>
          <p:nvPr>
            <p:ph idx="1"/>
          </p:nvPr>
        </p:nvSpPr>
        <p:spPr>
          <a:xfrm>
            <a:off x="1274553" y="1618590"/>
            <a:ext cx="9642894" cy="4351338"/>
          </a:xfrm>
        </p:spPr>
        <p:txBody>
          <a:bodyPr>
            <a:normAutofit lnSpcReduction="10000"/>
          </a:bodyPr>
          <a:lstStyle/>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Hugo inkommer med feber på 39,1 grader och avvikande blodprover. </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B</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Cytostatikabehandlas för leukemi, har central venkateter.</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Mycket trött, klagar över buksmärta och äter sämre än normalt.</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46/min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99 %</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144/min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a:t>
            </a:r>
            <a:r>
              <a:rPr lang="sv-SE" sz="1800" dirty="0" smtClean="0">
                <a:latin typeface="Arial" panose="020B0604020202020204" pitchFamily="34" charset="0"/>
                <a:cs typeface="Arial" panose="020B0604020202020204" pitchFamily="34" charset="0"/>
              </a:rPr>
              <a:t>2 </a:t>
            </a:r>
            <a:r>
              <a:rPr lang="sv-SE" sz="1800" dirty="0">
                <a:latin typeface="Arial" panose="020B0604020202020204" pitchFamily="34" charset="0"/>
                <a:cs typeface="Arial" panose="020B0604020202020204" pitchFamily="34" charset="0"/>
              </a:rPr>
              <a:t>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blek</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svarar på tilltal, men är stillsam</a:t>
            </a:r>
          </a:p>
          <a:p>
            <a:pPr marL="0" indent="0">
              <a:lnSpc>
                <a:spcPct val="100000"/>
              </a:lnSpc>
              <a:spcBef>
                <a:spcPts val="0"/>
              </a:spcBef>
              <a:spcAft>
                <a:spcPts val="600"/>
              </a:spcAft>
              <a:buNone/>
            </a:pPr>
            <a:endParaRPr lang="sv-SE" sz="20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Ange PEWS-värde och rekommendera åtgärder utifrån åtgärdstrappan!</a:t>
            </a:r>
          </a:p>
        </p:txBody>
      </p:sp>
      <p:sp>
        <p:nvSpPr>
          <p:cNvPr id="5" name="textruta 4">
            <a:extLst>
              <a:ext uri="{FF2B5EF4-FFF2-40B4-BE49-F238E27FC236}">
                <a16:creationId xmlns:a16="http://schemas.microsoft.com/office/drawing/2014/main" id="{81DF5A32-827E-4ABF-8B25-A4A956E039B8}"/>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3396933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CE3D52-E780-4FCE-B2AA-64C8DEAA5AE6}"/>
              </a:ext>
            </a:extLst>
          </p:cNvPr>
          <p:cNvSpPr>
            <a:spLocks noGrp="1"/>
          </p:cNvSpPr>
          <p:nvPr>
            <p:ph type="title"/>
          </p:nvPr>
        </p:nvSpPr>
        <p:spPr>
          <a:xfrm>
            <a:off x="838200" y="365125"/>
            <a:ext cx="10515600" cy="721803"/>
          </a:xfrm>
        </p:spPr>
        <p:txBody>
          <a:bodyPr anchor="t">
            <a:normAutofit/>
          </a:bodyPr>
          <a:lstStyle/>
          <a:p>
            <a:r>
              <a:rPr lang="sv-SE" sz="4000" dirty="0">
                <a:latin typeface="Arial" panose="020B0604020202020204" pitchFamily="34" charset="0"/>
                <a:cs typeface="Arial" panose="020B0604020202020204" pitchFamily="34" charset="0"/>
              </a:rPr>
              <a:t>Hugo 3 år fortsättning</a:t>
            </a:r>
          </a:p>
        </p:txBody>
      </p:sp>
      <p:sp>
        <p:nvSpPr>
          <p:cNvPr id="3" name="Platshållare för innehåll 2">
            <a:extLst>
              <a:ext uri="{FF2B5EF4-FFF2-40B4-BE49-F238E27FC236}">
                <a16:creationId xmlns:a16="http://schemas.microsoft.com/office/drawing/2014/main" id="{1BDA2AFE-AEF2-4C60-A917-262F310297CB}"/>
              </a:ext>
            </a:extLst>
          </p:cNvPr>
          <p:cNvSpPr>
            <a:spLocks noGrp="1"/>
          </p:cNvSpPr>
          <p:nvPr>
            <p:ph idx="1"/>
          </p:nvPr>
        </p:nvSpPr>
        <p:spPr>
          <a:xfrm>
            <a:off x="838200" y="1489195"/>
            <a:ext cx="10515600" cy="4351338"/>
          </a:xfrm>
        </p:spPr>
        <p:txBody>
          <a:bodyPr>
            <a:normAutofit/>
          </a:bodyPr>
          <a:lstStyle/>
          <a:p>
            <a:pPr marL="0" indent="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En timme senare:</a:t>
            </a:r>
          </a:p>
          <a:p>
            <a:pPr marL="0" indent="0">
              <a:lnSpc>
                <a:spcPct val="100000"/>
              </a:lnSpc>
              <a:spcBef>
                <a:spcPts val="0"/>
              </a:spcBef>
              <a:spcAft>
                <a:spcPts val="600"/>
              </a:spcAft>
              <a:buNone/>
            </a:pPr>
            <a:endParaRPr lang="sv-SE" sz="1800" dirty="0">
              <a:latin typeface="Arial" panose="020B0604020202020204" pitchFamily="34" charset="0"/>
              <a:cs typeface="Arial" panose="020B0604020202020204" pitchFamily="34" charset="0"/>
            </a:endParaRPr>
          </a:p>
          <a:p>
            <a:pPr marL="449263" indent="-449263">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Föräldrarna är mycket oroliga, de tycker Hugo beter sig annorlunda och är trött och tagen. Febern har stigit till 40,4 grader.</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	andningsfrekvens 55/min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97%</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170/min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3 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somnar vid undersökning</a:t>
            </a:r>
          </a:p>
          <a:p>
            <a:pPr marL="0" indent="0" fontAlgn="base">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fontAlgn="base">
              <a:lnSpc>
                <a:spcPct val="100000"/>
              </a:lnSpc>
              <a:spcBef>
                <a:spcPts val="0"/>
              </a:spcBef>
              <a:spcAft>
                <a:spcPts val="600"/>
              </a:spcAft>
              <a:buNone/>
            </a:pPr>
            <a:r>
              <a:rPr lang="sv-SE" sz="1800" b="1" dirty="0">
                <a:latin typeface="Arial" panose="020B0604020202020204" pitchFamily="34" charset="0"/>
                <a:cs typeface="Arial" panose="020B0604020202020204" pitchFamily="34" charset="0"/>
              </a:rPr>
              <a:t>R</a:t>
            </a:r>
            <a:r>
              <a:rPr lang="sv-SE" sz="1800" dirty="0">
                <a:latin typeface="Arial" panose="020B0604020202020204" pitchFamily="34" charset="0"/>
                <a:cs typeface="Arial" panose="020B0604020202020204" pitchFamily="34" charset="0"/>
              </a:rPr>
              <a:t> − Ange nytt PEWS-värde och rekommendera åtgärder utifrån åtgärdstrappan!</a:t>
            </a:r>
            <a:endParaRPr lang="sv-SE" sz="2400" dirty="0">
              <a:latin typeface="Arial" panose="020B0604020202020204" pitchFamily="34" charset="0"/>
              <a:cs typeface="Arial" panose="020B0604020202020204" pitchFamily="34" charset="0"/>
            </a:endParaRPr>
          </a:p>
        </p:txBody>
      </p:sp>
      <p:sp>
        <p:nvSpPr>
          <p:cNvPr id="5" name="textruta 4">
            <a:extLst>
              <a:ext uri="{FF2B5EF4-FFF2-40B4-BE49-F238E27FC236}">
                <a16:creationId xmlns:a16="http://schemas.microsoft.com/office/drawing/2014/main" id="{D6544852-0EBF-4AE8-AE32-5C3C5107D03A}"/>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560579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F9AAC54-3D84-47EA-B113-30CF99FBF887}"/>
              </a:ext>
            </a:extLst>
          </p:cNvPr>
          <p:cNvSpPr>
            <a:spLocks noGrp="1"/>
          </p:cNvSpPr>
          <p:nvPr>
            <p:ph type="title"/>
          </p:nvPr>
        </p:nvSpPr>
        <p:spPr>
          <a:xfrm>
            <a:off x="838200" y="365126"/>
            <a:ext cx="10515600" cy="816694"/>
          </a:xfrm>
        </p:spPr>
        <p:txBody>
          <a:bodyPr anchor="t">
            <a:normAutofit/>
          </a:bodyPr>
          <a:lstStyle/>
          <a:p>
            <a:r>
              <a:rPr lang="sv-SE" sz="4000" dirty="0">
                <a:latin typeface="Arial" panose="020B0604020202020204" pitchFamily="34" charset="0"/>
                <a:cs typeface="Arial" panose="020B0604020202020204" pitchFamily="34" charset="0"/>
              </a:rPr>
              <a:t>Anton 8 månader</a:t>
            </a:r>
          </a:p>
        </p:txBody>
      </p:sp>
      <p:sp>
        <p:nvSpPr>
          <p:cNvPr id="3" name="Platshållare för innehåll 2">
            <a:extLst>
              <a:ext uri="{FF2B5EF4-FFF2-40B4-BE49-F238E27FC236}">
                <a16:creationId xmlns:a16="http://schemas.microsoft.com/office/drawing/2014/main" id="{DDE7A1D9-DCD4-40EA-9E8B-9C0B4A76833C}"/>
              </a:ext>
            </a:extLst>
          </p:cNvPr>
          <p:cNvSpPr>
            <a:spLocks noGrp="1"/>
          </p:cNvSpPr>
          <p:nvPr>
            <p:ph idx="1"/>
          </p:nvPr>
        </p:nvSpPr>
        <p:spPr>
          <a:xfrm>
            <a:off x="907211" y="1540953"/>
            <a:ext cx="10515600" cy="4351338"/>
          </a:xfrm>
        </p:spPr>
        <p:txBody>
          <a:bodyPr>
            <a:noAutofit/>
          </a:bodyPr>
          <a:lstStyle/>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dirty="0">
                <a:latin typeface="Arial" panose="020B0604020202020204" pitchFamily="34" charset="0"/>
                <a:cs typeface="Arial" panose="020B0604020202020204" pitchFamily="34" charset="0"/>
              </a:rPr>
              <a:t> − Anton inkommer till akuten på grund av kräkningar och diarré sedan ett par dygn.</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B</a:t>
            </a:r>
            <a:r>
              <a:rPr lang="sv-SE" sz="1800" dirty="0">
                <a:latin typeface="Arial" panose="020B0604020202020204" pitchFamily="34" charset="0"/>
                <a:cs typeface="Arial" panose="020B0604020202020204" pitchFamily="34" charset="0"/>
              </a:rPr>
              <a:t> − Tidigare frisk.</a:t>
            </a:r>
          </a:p>
          <a:p>
            <a:pPr marL="449263" indent="-449263">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dirty="0">
                <a:latin typeface="Arial" panose="020B0604020202020204" pitchFamily="34" charset="0"/>
                <a:cs typeface="Arial" panose="020B0604020202020204" pitchFamily="34" charset="0"/>
              </a:rPr>
              <a:t> − Initialt en relativt pigg pojke. Är halonerad, oklart när han kissat senast, frekvent diarré. Anhöriga har inte lyckats få i honom vätskeersättning hemma, han har endast tagit emot ca. 50 ml vatten som han relativt omgående kräkts upp.</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51/min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95%</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154/min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a:t>
            </a:r>
            <a:r>
              <a:rPr lang="sv-SE" sz="1800" dirty="0" smtClean="0">
                <a:latin typeface="Arial" panose="020B0604020202020204" pitchFamily="34" charset="0"/>
                <a:cs typeface="Arial" panose="020B0604020202020204" pitchFamily="34" charset="0"/>
              </a:rPr>
              <a:t>2 </a:t>
            </a:r>
            <a:r>
              <a:rPr lang="sv-SE" sz="1800" dirty="0">
                <a:latin typeface="Arial" panose="020B0604020202020204" pitchFamily="34" charset="0"/>
                <a:cs typeface="Arial" panose="020B0604020202020204" pitchFamily="34" charset="0"/>
              </a:rPr>
              <a:t>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ger fin blickkontakt, lugn i mammas famn</a:t>
            </a:r>
          </a:p>
          <a:p>
            <a:pPr marL="0" indent="0">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dirty="0">
                <a:latin typeface="Arial" panose="020B0604020202020204" pitchFamily="34" charset="0"/>
                <a:cs typeface="Arial" panose="020B0604020202020204" pitchFamily="34" charset="0"/>
              </a:rPr>
              <a:t> − Ange PEWS-värde och rekommendera åtgärder utifrån åtgärdstrappan!</a:t>
            </a:r>
          </a:p>
        </p:txBody>
      </p:sp>
      <p:sp>
        <p:nvSpPr>
          <p:cNvPr id="5" name="textruta 4">
            <a:extLst>
              <a:ext uri="{FF2B5EF4-FFF2-40B4-BE49-F238E27FC236}">
                <a16:creationId xmlns:a16="http://schemas.microsoft.com/office/drawing/2014/main" id="{0EE1EFB7-8D57-4D2B-8E05-89B44BD7211D}"/>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2527375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F9129A0-DF53-496A-BF03-49BB563E7FE1}"/>
              </a:ext>
            </a:extLst>
          </p:cNvPr>
          <p:cNvSpPr>
            <a:spLocks noGrp="1"/>
          </p:cNvSpPr>
          <p:nvPr>
            <p:ph type="title"/>
          </p:nvPr>
        </p:nvSpPr>
        <p:spPr>
          <a:xfrm>
            <a:off x="838200" y="365125"/>
            <a:ext cx="10515600" cy="756309"/>
          </a:xfrm>
        </p:spPr>
        <p:txBody>
          <a:bodyPr anchor="t"/>
          <a:lstStyle/>
          <a:p>
            <a:r>
              <a:rPr lang="sv-SE" dirty="0">
                <a:latin typeface="Arial" panose="020B0604020202020204" pitchFamily="34" charset="0"/>
                <a:cs typeface="Arial" panose="020B0604020202020204" pitchFamily="34" charset="0"/>
              </a:rPr>
              <a:t>Anton 8 mån fortsättning</a:t>
            </a:r>
          </a:p>
        </p:txBody>
      </p:sp>
      <p:sp>
        <p:nvSpPr>
          <p:cNvPr id="3" name="Platshållare för innehåll 2">
            <a:extLst>
              <a:ext uri="{FF2B5EF4-FFF2-40B4-BE49-F238E27FC236}">
                <a16:creationId xmlns:a16="http://schemas.microsoft.com/office/drawing/2014/main" id="{71B428B7-C4FA-49AB-809E-108406730E1E}"/>
              </a:ext>
            </a:extLst>
          </p:cNvPr>
          <p:cNvSpPr>
            <a:spLocks noGrp="1"/>
          </p:cNvSpPr>
          <p:nvPr>
            <p:ph idx="1"/>
          </p:nvPr>
        </p:nvSpPr>
        <p:spPr>
          <a:xfrm>
            <a:off x="838200" y="1842051"/>
            <a:ext cx="11057626" cy="4334911"/>
          </a:xfrm>
        </p:spPr>
        <p:txBody>
          <a:bodyPr>
            <a:normAutofit/>
          </a:bodyPr>
          <a:lstStyle/>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Efter fyra timmars väntan upplever mamma att Anton är mer trött och tagen, och att han andas snabbt. </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Vid ny bedömning ser vitala parametrar ut enligt följande:</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andningsfrekvens på 60/min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syremättnad 94%</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puls 162/min</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kapillär återfyllnad 3 sekunder</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blek och halonerad</a:t>
            </a:r>
          </a:p>
          <a:p>
            <a:pPr marL="1077913" indent="-361950">
              <a:lnSpc>
                <a:spcPct val="100000"/>
              </a:lnSpc>
              <a:spcBef>
                <a:spcPts val="0"/>
              </a:spcBef>
              <a:spcAft>
                <a:spcPts val="600"/>
              </a:spcAft>
              <a:buFontTx/>
              <a:buChar char="-"/>
            </a:pPr>
            <a:r>
              <a:rPr lang="sv-SE" sz="1800" dirty="0">
                <a:latin typeface="Arial" panose="020B0604020202020204" pitchFamily="34" charset="0"/>
                <a:cs typeface="Arial" panose="020B0604020202020204" pitchFamily="34" charset="0"/>
              </a:rPr>
              <a:t>vid undersökningen vaknar han till, men somnar snabbt</a:t>
            </a:r>
          </a:p>
          <a:p>
            <a:pPr marL="0" indent="0">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Ange nytt PEWS-värde och rekommendera åtgärder utifrån åtgärdstrappan!</a:t>
            </a:r>
          </a:p>
        </p:txBody>
      </p:sp>
      <p:sp>
        <p:nvSpPr>
          <p:cNvPr id="5" name="textruta 4">
            <a:extLst>
              <a:ext uri="{FF2B5EF4-FFF2-40B4-BE49-F238E27FC236}">
                <a16:creationId xmlns:a16="http://schemas.microsoft.com/office/drawing/2014/main" id="{DFDA497A-3D2A-4117-9301-ED2DF2C4B861}"/>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895256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50B1F2-4082-42ED-AB94-3CA29C871503}"/>
              </a:ext>
            </a:extLst>
          </p:cNvPr>
          <p:cNvSpPr>
            <a:spLocks noGrp="1"/>
          </p:cNvSpPr>
          <p:nvPr>
            <p:ph type="title"/>
          </p:nvPr>
        </p:nvSpPr>
        <p:spPr/>
        <p:txBody>
          <a:bodyPr anchor="t">
            <a:normAutofit/>
          </a:bodyPr>
          <a:lstStyle/>
          <a:p>
            <a:r>
              <a:rPr lang="sv-SE" sz="4000" dirty="0">
                <a:latin typeface="Arial" panose="020B0604020202020204" pitchFamily="34" charset="0"/>
                <a:cs typeface="Arial" panose="020B0604020202020204" pitchFamily="34" charset="0"/>
              </a:rPr>
              <a:t>Reza 3 mån</a:t>
            </a:r>
          </a:p>
        </p:txBody>
      </p:sp>
      <p:sp>
        <p:nvSpPr>
          <p:cNvPr id="3" name="Platshållare för innehåll 2">
            <a:extLst>
              <a:ext uri="{FF2B5EF4-FFF2-40B4-BE49-F238E27FC236}">
                <a16:creationId xmlns:a16="http://schemas.microsoft.com/office/drawing/2014/main" id="{6BF99E72-2FE3-4149-B1DC-3C3FD4C039B6}"/>
              </a:ext>
            </a:extLst>
          </p:cNvPr>
          <p:cNvSpPr>
            <a:spLocks noGrp="1"/>
          </p:cNvSpPr>
          <p:nvPr>
            <p:ph idx="1"/>
          </p:nvPr>
        </p:nvSpPr>
        <p:spPr>
          <a:xfrm>
            <a:off x="838200" y="1523701"/>
            <a:ext cx="10573109" cy="4653262"/>
          </a:xfrm>
        </p:spPr>
        <p:txBody>
          <a:bodyPr vert="horz" lIns="91440" tIns="45720" rIns="91440" bIns="45720" rtlCol="0" anchor="t">
            <a:normAutofit/>
          </a:bodyPr>
          <a:lstStyle/>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S</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Feber med oklart fokus sedan 1 dygn.</a:t>
            </a: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B</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Född i v 34, FV 2400 g, inga kända sjukdomar.</a:t>
            </a:r>
          </a:p>
          <a:p>
            <a:pPr marL="449263" indent="-449263">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A</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Läggs in på avdelning kl.13.00 från akuten. Vid inläggning vaken, ammar, dock mindre mängder än normalt. Gnällig, feber 39,2 grader.</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Vitala parametrar:</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 andningsfrekvens 58/min</a:t>
            </a:r>
          </a:p>
          <a:p>
            <a:pPr marL="1077913" indent="-361950">
              <a:lnSpc>
                <a:spcPct val="100000"/>
              </a:lnSpc>
              <a:spcBef>
                <a:spcPts val="0"/>
              </a:spcBef>
              <a:spcAft>
                <a:spcPts val="600"/>
              </a:spcAft>
              <a:buNone/>
            </a:pPr>
            <a:r>
              <a:rPr lang="sv-SE" sz="1800" dirty="0">
                <a:latin typeface="Arial" panose="020B0604020202020204" pitchFamily="34" charset="0"/>
                <a:ea typeface="+mn-lt"/>
                <a:cs typeface="Arial" panose="020B0604020202020204" pitchFamily="34" charset="0"/>
              </a:rPr>
              <a:t>- syremättnad 98%</a:t>
            </a:r>
            <a:endParaRPr lang="sv-SE" sz="1800" dirty="0">
              <a:latin typeface="Arial" panose="020B0604020202020204" pitchFamily="34" charset="0"/>
              <a:cs typeface="Arial" panose="020B0604020202020204" pitchFamily="34" charset="0"/>
            </a:endParaRP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 puls 168/min</a:t>
            </a:r>
          </a:p>
          <a:p>
            <a:pPr marL="1077913" indent="-361950">
              <a:lnSpc>
                <a:spcPct val="100000"/>
              </a:lnSpc>
              <a:spcBef>
                <a:spcPts val="0"/>
              </a:spcBef>
              <a:spcAft>
                <a:spcPts val="600"/>
              </a:spcAft>
              <a:buNone/>
            </a:pPr>
            <a:r>
              <a:rPr lang="sv-SE" sz="1800" dirty="0">
                <a:latin typeface="Arial" panose="020B0604020202020204" pitchFamily="34" charset="0"/>
                <a:cs typeface="Arial" panose="020B0604020202020204" pitchFamily="34" charset="0"/>
              </a:rPr>
              <a:t>- kapillär återfyllnad 2 sekunder</a:t>
            </a:r>
          </a:p>
          <a:p>
            <a:pPr marL="0" indent="0">
              <a:lnSpc>
                <a:spcPct val="100000"/>
              </a:lnSpc>
              <a:spcBef>
                <a:spcPts val="0"/>
              </a:spcBef>
              <a:spcAft>
                <a:spcPts val="600"/>
              </a:spcAft>
              <a:buNone/>
            </a:pPr>
            <a:endParaRPr lang="sv-SE" sz="1800" b="1" dirty="0">
              <a:latin typeface="Arial" panose="020B0604020202020204" pitchFamily="34" charset="0"/>
              <a:cs typeface="Arial" panose="020B0604020202020204" pitchFamily="34" charset="0"/>
            </a:endParaRPr>
          </a:p>
          <a:p>
            <a:pPr marL="0" indent="0">
              <a:lnSpc>
                <a:spcPct val="100000"/>
              </a:lnSpc>
              <a:spcBef>
                <a:spcPts val="0"/>
              </a:spcBef>
              <a:spcAft>
                <a:spcPts val="600"/>
              </a:spcAft>
              <a:buNone/>
            </a:pPr>
            <a:r>
              <a:rPr lang="sv-SE" sz="2000" b="1" dirty="0">
                <a:latin typeface="Arial" panose="020B0604020202020204" pitchFamily="34" charset="0"/>
                <a:cs typeface="Arial" panose="020B0604020202020204" pitchFamily="34" charset="0"/>
              </a:rPr>
              <a:t>R</a:t>
            </a:r>
            <a:r>
              <a:rPr lang="sv-SE" sz="1800" b="1" dirty="0">
                <a:latin typeface="Arial" panose="020B0604020202020204" pitchFamily="34" charset="0"/>
                <a:cs typeface="Arial" panose="020B0604020202020204" pitchFamily="34" charset="0"/>
              </a:rPr>
              <a:t> </a:t>
            </a:r>
            <a:r>
              <a:rPr lang="sv-SE" sz="1800" dirty="0">
                <a:latin typeface="Arial" panose="020B0604020202020204" pitchFamily="34" charset="0"/>
                <a:cs typeface="Arial" panose="020B0604020202020204" pitchFamily="34" charset="0"/>
              </a:rPr>
              <a:t>− Ange PEWS-värde och rekommendera åtgärder utifrån åtgärdstrappan!</a:t>
            </a:r>
          </a:p>
        </p:txBody>
      </p:sp>
      <p:sp>
        <p:nvSpPr>
          <p:cNvPr id="5" name="textruta 4">
            <a:extLst>
              <a:ext uri="{FF2B5EF4-FFF2-40B4-BE49-F238E27FC236}">
                <a16:creationId xmlns:a16="http://schemas.microsoft.com/office/drawing/2014/main" id="{82246499-33A3-498A-A076-EFEFD77B1AC7}"/>
              </a:ext>
            </a:extLst>
          </p:cNvPr>
          <p:cNvSpPr txBox="1"/>
          <p:nvPr/>
        </p:nvSpPr>
        <p:spPr>
          <a:xfrm>
            <a:off x="8117455" y="6530198"/>
            <a:ext cx="3986989" cy="276999"/>
          </a:xfrm>
          <a:prstGeom prst="rect">
            <a:avLst/>
          </a:prstGeom>
          <a:noFill/>
        </p:spPr>
        <p:txBody>
          <a:bodyPr wrap="none" rtlCol="0">
            <a:spAutoFit/>
          </a:bodyPr>
          <a:lstStyle/>
          <a:p>
            <a:r>
              <a:rPr lang="sv-SE" sz="1200" dirty="0">
                <a:latin typeface="Arial" panose="020B0604020202020204" pitchFamily="34" charset="0"/>
                <a:cs typeface="Arial" panose="020B0604020202020204" pitchFamily="34" charset="0"/>
              </a:rPr>
              <a:t>Undervisningsmaterial Swe-PEWS november 2020 v1.0</a:t>
            </a:r>
          </a:p>
        </p:txBody>
      </p:sp>
    </p:spTree>
    <p:extLst>
      <p:ext uri="{BB962C8B-B14F-4D97-AF65-F5344CB8AC3E}">
        <p14:creationId xmlns:p14="http://schemas.microsoft.com/office/powerpoint/2010/main" val="67907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1014</TotalTime>
  <Words>1219</Words>
  <Application>Microsoft Office PowerPoint</Application>
  <PresentationFormat>Bredbild</PresentationFormat>
  <Paragraphs>209</Paragraphs>
  <Slides>16</Slides>
  <Notes>0</Notes>
  <HiddenSlides>0</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16</vt:i4>
      </vt:variant>
    </vt:vector>
  </HeadingPairs>
  <TitlesOfParts>
    <vt:vector size="21" baseType="lpstr">
      <vt:lpstr>Arial</vt:lpstr>
      <vt:lpstr>Calibri</vt:lpstr>
      <vt:lpstr>Calibri Light</vt:lpstr>
      <vt:lpstr>Office-tema</vt:lpstr>
      <vt:lpstr>1_Office-tema</vt:lpstr>
      <vt:lpstr>Swe-PEWS  Patientfall</vt:lpstr>
      <vt:lpstr>Maja 13 år</vt:lpstr>
      <vt:lpstr>Kim 8 år</vt:lpstr>
      <vt:lpstr>Nayla 12 år</vt:lpstr>
      <vt:lpstr>Hugo 3 år</vt:lpstr>
      <vt:lpstr>Hugo 3 år fortsättning</vt:lpstr>
      <vt:lpstr>Anton 8 månader</vt:lpstr>
      <vt:lpstr>Anton 8 mån fortsättning</vt:lpstr>
      <vt:lpstr>Reza 3 mån</vt:lpstr>
      <vt:lpstr>Reza 3 mån fortsättning</vt:lpstr>
      <vt:lpstr>Marisa 5 år</vt:lpstr>
      <vt:lpstr>Alice 4 veckor</vt:lpstr>
      <vt:lpstr>Darin 14 år</vt:lpstr>
      <vt:lpstr>Darin 14 år fortsättning</vt:lpstr>
      <vt:lpstr>Tuva 4 månader</vt:lpstr>
      <vt:lpstr>Tuva 4 mån fortsättning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PEWS barnveckan 2020 Patientfall</dc:title>
  <dc:creator>Löf</dc:creator>
  <cp:lastModifiedBy>Ann-Charlotte Almblad</cp:lastModifiedBy>
  <cp:revision>115</cp:revision>
  <dcterms:created xsi:type="dcterms:W3CDTF">2020-01-14T11:44:48Z</dcterms:created>
  <dcterms:modified xsi:type="dcterms:W3CDTF">2020-11-02T07:11:11Z</dcterms:modified>
</cp:coreProperties>
</file>