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72" r:id="rId6"/>
    <p:sldMasterId id="2147483684" r:id="rId7"/>
    <p:sldMasterId id="2147483696" r:id="rId8"/>
    <p:sldMasterId id="2147483708" r:id="rId9"/>
  </p:sldMasterIdLst>
  <p:notesMasterIdLst>
    <p:notesMasterId r:id="rId21"/>
  </p:notesMasterIdLst>
  <p:sldIdLst>
    <p:sldId id="596" r:id="rId10"/>
    <p:sldId id="600" r:id="rId11"/>
    <p:sldId id="601" r:id="rId12"/>
    <p:sldId id="599" r:id="rId13"/>
    <p:sldId id="611" r:id="rId14"/>
    <p:sldId id="608" r:id="rId15"/>
    <p:sldId id="609" r:id="rId16"/>
    <p:sldId id="612" r:id="rId17"/>
    <p:sldId id="605" r:id="rId18"/>
    <p:sldId id="604" r:id="rId19"/>
    <p:sldId id="606" r:id="rId20"/>
  </p:sldIdLst>
  <p:sldSz cx="13430250" cy="7561263"/>
  <p:notesSz cx="6858000" cy="9144000"/>
  <p:defaultTextStyle>
    <a:defPPr>
      <a:defRPr lang="sv-SE"/>
    </a:defPPr>
    <a:lvl1pPr marL="0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9720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9441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99162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98882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98603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98323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98043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97765" algn="l" defTabSz="119944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orient="horz" pos="224">
          <p15:clr>
            <a:srgbClr val="A4A3A4"/>
          </p15:clr>
        </p15:guide>
        <p15:guide id="3" orient="horz" pos="4284">
          <p15:clr>
            <a:srgbClr val="A4A3A4"/>
          </p15:clr>
        </p15:guide>
        <p15:guide id="4" pos="4230">
          <p15:clr>
            <a:srgbClr val="A4A3A4"/>
          </p15:clr>
        </p15:guide>
        <p15:guide id="5" pos="576">
          <p15:clr>
            <a:srgbClr val="A4A3A4"/>
          </p15:clr>
        </p15:guide>
        <p15:guide id="6" pos="2231">
          <p15:clr>
            <a:srgbClr val="A4A3A4"/>
          </p15:clr>
        </p15:guide>
        <p15:guide id="7" pos="2459">
          <p15:clr>
            <a:srgbClr val="A4A3A4"/>
          </p15:clr>
        </p15:guide>
        <p15:guide id="8" pos="4121">
          <p15:clr>
            <a:srgbClr val="A4A3A4"/>
          </p15:clr>
        </p15:guide>
        <p15:guide id="9" pos="4348">
          <p15:clr>
            <a:srgbClr val="A4A3A4"/>
          </p15:clr>
        </p15:guide>
        <p15:guide id="10" pos="6011">
          <p15:clr>
            <a:srgbClr val="A4A3A4"/>
          </p15:clr>
        </p15:guide>
        <p15:guide id="11" pos="6238">
          <p15:clr>
            <a:srgbClr val="A4A3A4"/>
          </p15:clr>
        </p15:guide>
        <p15:guide id="12" pos="789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stafson Pelle" initials="GP" lastIdx="1" clrIdx="0">
    <p:extLst>
      <p:ext uri="{19B8F6BF-5375-455C-9EA6-DF929625EA0E}">
        <p15:presenceInfo xmlns:p15="http://schemas.microsoft.com/office/powerpoint/2012/main" userId="Gustafson Pell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2277" autoAdjust="0"/>
  </p:normalViewPr>
  <p:slideViewPr>
    <p:cSldViewPr snapToGrid="0">
      <p:cViewPr varScale="1">
        <p:scale>
          <a:sx n="93" d="100"/>
          <a:sy n="93" d="100"/>
        </p:scale>
        <p:origin x="768" y="78"/>
      </p:cViewPr>
      <p:guideLst>
        <p:guide orient="horz" pos="1694"/>
        <p:guide orient="horz" pos="224"/>
        <p:guide orient="horz" pos="4284"/>
        <p:guide pos="4230"/>
        <p:guide pos="576"/>
        <p:guide pos="2231"/>
        <p:guide pos="2459"/>
        <p:guide pos="4121"/>
        <p:guide pos="4348"/>
        <p:guide pos="6011"/>
        <p:guide pos="6238"/>
        <p:guide pos="78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8A735-C2CA-48F6-878B-68A0D06255D5}" type="datetimeFigureOut">
              <a:rPr lang="sv-SE" smtClean="0"/>
              <a:t>2020-11-01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" y="685800"/>
            <a:ext cx="6089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2CF4D-7ACE-4B35-82DF-6C8898A257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073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599720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99441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799162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398882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998603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98323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198043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797765" algn="l" defTabSz="119944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v-SE" dirty="0" err="1"/>
              <a:t>Swe</a:t>
            </a:r>
            <a:r>
              <a:rPr lang="sv-SE" dirty="0"/>
              <a:t>-PEWS</a:t>
            </a:r>
            <a:r>
              <a:rPr lang="sv-SE" baseline="0" dirty="0"/>
              <a:t> är ett</a:t>
            </a:r>
            <a:r>
              <a:rPr lang="sv-SE" dirty="0"/>
              <a:t> gemensamt, strukturerat skattningsinstrument till alla som vårdar barn inom somatisk vård</a:t>
            </a:r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Ett gemensamt språk för att kommunicera mellan enheter och sjukhus, där man kan följa patienten över tid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6701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1994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 enkel och patientsäker bedömning finns sju åldersgrupper med vitalparametrarnas normalområden angivna direkt i skalan.</a:t>
            </a:r>
          </a:p>
          <a:p>
            <a:pPr marL="0" marR="0" lvl="0" indent="0" algn="l" defTabSz="11994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pPr marL="0" marR="0" lvl="0" indent="0" algn="l" defTabSz="11994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Parametrarna som mäts vid PEWS kan i viss mån påverkas av feber smärta,</a:t>
            </a:r>
            <a:r>
              <a:rPr lang="sv-SE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oro och läkemedel.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Feber och smärta skall bedömas</a:t>
            </a:r>
            <a:r>
              <a:rPr lang="sv-SE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leda till ställningstagande om 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behandling och utvärderas./bedömas på nytt.</a:t>
            </a:r>
            <a:endParaRPr lang="sv-SE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5217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A+ B: Börja med att bedöma barnets andning:</a:t>
            </a:r>
          </a:p>
          <a:p>
            <a:r>
              <a:rPr lang="sv-SE" dirty="0"/>
              <a:t>Räkna barnets andningsfrekvens. Viktigt att räkna på 1 minut eftersom vissa barn kan andas lite oregelbundet. 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Avvikande andningsfrekvens är ett varningstecken på akut sjukdom i alla åldersgrupper</a:t>
            </a:r>
            <a:endParaRPr lang="sv-SE" dirty="0"/>
          </a:p>
          <a:p>
            <a:r>
              <a:rPr lang="sv-SE" dirty="0"/>
              <a:t>Titta efter </a:t>
            </a:r>
            <a:r>
              <a:rPr lang="sv-SE" dirty="0" err="1"/>
              <a:t>apneér</a:t>
            </a:r>
            <a:r>
              <a:rPr lang="sv-SE" dirty="0"/>
              <a:t>. 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apné definieras som en episod med upphörd andning i 20 sekunder eller längre, eller en kortare respiratorisk paus associerad med bradykardi, cyanos, blekhet och/eller uttalad hypotoni </a:t>
            </a:r>
            <a:endParaRPr lang="sv-SE" dirty="0"/>
          </a:p>
          <a:p>
            <a:r>
              <a:rPr lang="sv-SE" dirty="0"/>
              <a:t>Hur ser andningsarbetet ut? Här</a:t>
            </a:r>
            <a:r>
              <a:rPr lang="sv-SE" baseline="0" dirty="0"/>
              <a:t> kan du som instruktör ta upp beskrivningen av andningsarbete som finns i 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sv-SE" sz="16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Svensk </a:t>
            </a:r>
            <a:r>
              <a:rPr lang="sv-SE" sz="16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Pediatric</a:t>
            </a:r>
            <a:r>
              <a:rPr lang="sv-SE" sz="16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6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Early</a:t>
            </a:r>
            <a:r>
              <a:rPr lang="sv-SE" sz="16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v-SE" sz="16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Warning</a:t>
            </a:r>
            <a:r>
              <a:rPr lang="sv-SE" sz="16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Score - </a:t>
            </a:r>
            <a:r>
              <a:rPr lang="sv-SE" sz="16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Swe</a:t>
            </a:r>
            <a:r>
              <a:rPr lang="sv-SE" sz="16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-PEWS -  Övervakning och bedömning av vitalparametrar hos barn”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sv-SE" dirty="0"/>
          </a:p>
          <a:p>
            <a:r>
              <a:rPr lang="sv-SE" dirty="0"/>
              <a:t>Mät med </a:t>
            </a:r>
            <a:r>
              <a:rPr lang="sv-SE" dirty="0" err="1"/>
              <a:t>pulsoximeter</a:t>
            </a:r>
            <a:r>
              <a:rPr lang="sv-SE" dirty="0"/>
              <a:t> hur syremättnaden i blodet är. </a:t>
            </a:r>
          </a:p>
          <a:p>
            <a:r>
              <a:rPr lang="sv-SE" dirty="0"/>
              <a:t>Har barnet tillförd syrgas? 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Hos barn kan det vara svårt att mäta tillförd mängd syrgas, därför ger syrgastillförsel alltid 2 poäng i </a:t>
            </a:r>
            <a:r>
              <a:rPr lang="sv-SE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Swe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-PEWS oavsett administrationssätt och syrgasflöde. </a:t>
            </a:r>
            <a:b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994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42CF4D-7ACE-4B35-82DF-6C8898A25797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19944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279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C: Bedöm sedan barnets cirkulation:</a:t>
            </a:r>
          </a:p>
          <a:p>
            <a:r>
              <a:rPr lang="sv-SE" dirty="0"/>
              <a:t>Mät barnets pulsfrekvens med en </a:t>
            </a:r>
            <a:r>
              <a:rPr lang="sv-SE" dirty="0" err="1"/>
              <a:t>pulsoximeter</a:t>
            </a:r>
            <a:r>
              <a:rPr lang="sv-SE" dirty="0"/>
              <a:t> eller manuellt. (Om </a:t>
            </a:r>
            <a:r>
              <a:rPr lang="sv-SE" dirty="0" err="1"/>
              <a:t>pulsoximeter</a:t>
            </a:r>
            <a:r>
              <a:rPr lang="sv-SE" dirty="0"/>
              <a:t> används ska pulsen även palperas för att känna på kvaliteten och regelbundenheten.)</a:t>
            </a:r>
          </a:p>
          <a:p>
            <a:endParaRPr lang="sv-SE" dirty="0"/>
          </a:p>
          <a:p>
            <a:r>
              <a:rPr lang="sv-SE" dirty="0"/>
              <a:t>Kapillär återfyllnad mäts.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Tryck med fingret på barnets bröstben i 5 sekunder så att det vitnar, släpp trycket helt och räkna sekunderna till den ursprungliga hudfärgen återkommer centralt där du tryckt. Om tiden för att återfå normal hudfärg/cirkulation på mätpunkten är 3 sekunder eller mer bedöms den som fördröjd, vilket är en varningssignal och ger 3 poäng.</a:t>
            </a:r>
          </a:p>
          <a:p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Samma tillvägagångssätt rekommenderas vid mätning på nagelbädd . Tillfälligt kalla händer kan ge falskt lång kapillär återfyllnad vid mätning på nagelbädden. Vid mörk hudfärg är mätning på nagelbädden att föredra</a:t>
            </a:r>
            <a:r>
              <a:rPr lang="sv-SE" dirty="0"/>
              <a:t>. </a:t>
            </a:r>
          </a:p>
          <a:p>
            <a:endParaRPr lang="sv-SE" dirty="0"/>
          </a:p>
          <a:p>
            <a:r>
              <a:rPr lang="sv-SE" dirty="0"/>
              <a:t>Hudfärgen, har barnet normal färg eller är hen blek eller gråblek eller </a:t>
            </a:r>
            <a:r>
              <a:rPr lang="sv-SE" dirty="0" err="1"/>
              <a:t>cyanotisk</a:t>
            </a:r>
            <a:r>
              <a:rPr lang="sv-SE" dirty="0"/>
              <a:t>?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6380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D: bedöm barnets neurologi: Beskriv gärna innebörden av </a:t>
            </a:r>
            <a:r>
              <a:rPr lang="sv-SE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ACVPU-konceptet.</a:t>
            </a:r>
            <a:endParaRPr lang="sv-SE" dirty="0"/>
          </a:p>
          <a:p>
            <a:r>
              <a:rPr lang="sv-SE" dirty="0"/>
              <a:t>Medvetandegraden bedöms. Är barnet vaket, alert eller har normal sömn, dvs vaknar till eller rör sig då du undersöker/försöker väcka barnet. </a:t>
            </a:r>
          </a:p>
          <a:p>
            <a:r>
              <a:rPr lang="sv-SE" dirty="0"/>
              <a:t>Tonus bedöms som antingen normal eller nedsatt. Även alla typer av kramper bedöms här.</a:t>
            </a:r>
          </a:p>
          <a:p>
            <a:r>
              <a:rPr lang="sv-SE" dirty="0"/>
              <a:t>Beteende, visar barnet normal kontakt för omgivningen? Leker, är intresserad osv. Eller har barnet reducerad aktivitet, dvs orkar inte göra så mycket som</a:t>
            </a:r>
            <a:r>
              <a:rPr lang="sv-SE" baseline="0" dirty="0"/>
              <a:t> normalt </a:t>
            </a:r>
            <a:r>
              <a:rPr lang="sv-SE" dirty="0"/>
              <a:t>men kan koncentrera sig på ex en leksak, en film osv.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544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 PEWS-poäng är det sammanlagda värdet av alla tre parametrar. Dvs, max 9 poäng.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994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42CF4D-7ACE-4B35-82DF-6C8898A25797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19944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0522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PEWS syftar</a:t>
            </a:r>
            <a:r>
              <a:rPr lang="sv-SE" baseline="0" dirty="0"/>
              <a:t> till att </a:t>
            </a:r>
            <a:r>
              <a:rPr lang="sv-SE" dirty="0"/>
              <a:t>upptäcka, Åtgärdstrappan syftar till att göra ett ställningstagande</a:t>
            </a:r>
            <a:r>
              <a:rPr lang="sv-SE" baseline="0" dirty="0"/>
              <a:t> och att vid behov kontakta/larma rätt instans. Hur ser de rutinerna ut på din enhet?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0641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Viktiga påpekanden!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859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Här kan du presentera ett patientfall </a:t>
            </a:r>
            <a:r>
              <a:rPr lang="sv-SE"/>
              <a:t>som gruppen/grupperna </a:t>
            </a:r>
            <a:r>
              <a:rPr lang="sv-SE" dirty="0"/>
              <a:t>kan jobba tillsammans med</a:t>
            </a:r>
            <a:r>
              <a:rPr lang="sv-SE" baseline="0" dirty="0"/>
              <a:t> för att sedan ha en uppföljande diskussion av </a:t>
            </a:r>
            <a:r>
              <a:rPr lang="sv-SE" baseline="0"/>
              <a:t>vilka bedömningar </a:t>
            </a:r>
            <a:r>
              <a:rPr lang="sv-SE" baseline="0" dirty="0"/>
              <a:t>och åtgärder man </a:t>
            </a:r>
            <a:r>
              <a:rPr lang="sv-SE" baseline="0"/>
              <a:t>kommit fram till.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2CF4D-7ACE-4B35-82DF-6C8898A25797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56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4" y="2686747"/>
            <a:ext cx="1175544" cy="553489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bg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02919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430250" cy="7561263"/>
          </a:xfrm>
          <a:solidFill>
            <a:schemeClr val="accent3"/>
          </a:solidFill>
          <a:ln>
            <a:noFill/>
          </a:ln>
        </p:spPr>
        <p:txBody>
          <a:bodyPr tIns="1800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9"/>
            <a:ext cx="11677503" cy="1058728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904876" y="324612"/>
            <a:ext cx="235743" cy="182594"/>
          </a:xfrm>
        </p:spPr>
        <p:txBody>
          <a:bodyPr/>
          <a:lstStyle>
            <a:lvl1pPr marL="0" indent="0">
              <a:buFontTx/>
              <a:buNone/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  <a:lvl2pPr marL="330200" indent="0">
              <a:buFontTx/>
              <a:buNone/>
              <a:defRPr sz="1000">
                <a:latin typeface="Gotham Rounded Medium" pitchFamily="50" charset="0"/>
              </a:defRPr>
            </a:lvl2pPr>
            <a:lvl3pPr marL="684212" indent="0">
              <a:buFontTx/>
              <a:buNone/>
              <a:defRPr sz="1000">
                <a:latin typeface="Gotham Rounded Medium" pitchFamily="50" charset="0"/>
              </a:defRPr>
            </a:lvl3pPr>
            <a:lvl4pPr marL="1049337" indent="0">
              <a:buFontTx/>
              <a:buNone/>
              <a:defRPr sz="1000">
                <a:latin typeface="Gotham Rounded Medium" pitchFamily="50" charset="0"/>
              </a:defRPr>
            </a:lvl4pPr>
            <a:lvl5pPr marL="1433512" indent="0">
              <a:buFontTx/>
              <a:buNone/>
              <a:defRPr sz="1000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09962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58"/>
            <a:ext cx="9762834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8269288" y="1607128"/>
            <a:ext cx="1362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0" y="2689419"/>
            <a:ext cx="1158298" cy="550507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65925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256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4" y="2686747"/>
            <a:ext cx="1175544" cy="553489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256">
              <a:buFont typeface="Gotham Rounded Book" pitchFamily="50" charset="0"/>
              <a:buNone/>
            </a:pPr>
            <a:r>
              <a:rPr lang="sv-SE" sz="1000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70735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256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4" y="2686747"/>
            <a:ext cx="1175544" cy="553489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256">
              <a:buFont typeface="Gotham Rounded Book" pitchFamily="50" charset="0"/>
              <a:buNone/>
            </a:pPr>
            <a:r>
              <a:rPr lang="sv-SE" sz="1000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66571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0" y="2689419"/>
            <a:ext cx="1158298" cy="550507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256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96643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11631324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50567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11631324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412034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868377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59459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905321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6805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902450" y="2698750"/>
            <a:ext cx="5634038" cy="4086000"/>
          </a:xfrm>
        </p:spPr>
        <p:txBody>
          <a:bodyPr tIns="612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52375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4" y="2686747"/>
            <a:ext cx="1175544" cy="553489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bg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99942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256"/>
            <a:endParaRPr lang="sv-SE">
              <a:solidFill>
                <a:prstClr val="white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256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5954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430250" cy="7561263"/>
          </a:xfrm>
          <a:solidFill>
            <a:schemeClr val="accent3"/>
          </a:solidFill>
          <a:ln>
            <a:noFill/>
          </a:ln>
        </p:spPr>
        <p:txBody>
          <a:bodyPr tIns="1800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9"/>
            <a:ext cx="11677503" cy="1058728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904876" y="324612"/>
            <a:ext cx="235743" cy="182594"/>
          </a:xfrm>
        </p:spPr>
        <p:txBody>
          <a:bodyPr/>
          <a:lstStyle>
            <a:lvl1pPr marL="0" indent="0">
              <a:buFontTx/>
              <a:buNone/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  <a:lvl2pPr marL="330200" indent="0">
              <a:buFontTx/>
              <a:buNone/>
              <a:defRPr sz="1000">
                <a:latin typeface="Gotham Rounded Medium" pitchFamily="50" charset="0"/>
              </a:defRPr>
            </a:lvl2pPr>
            <a:lvl3pPr marL="684212" indent="0">
              <a:buFontTx/>
              <a:buNone/>
              <a:defRPr sz="1000">
                <a:latin typeface="Gotham Rounded Medium" pitchFamily="50" charset="0"/>
              </a:defRPr>
            </a:lvl3pPr>
            <a:lvl4pPr marL="1049337" indent="0">
              <a:buFontTx/>
              <a:buNone/>
              <a:defRPr sz="1000">
                <a:latin typeface="Gotham Rounded Medium" pitchFamily="50" charset="0"/>
              </a:defRPr>
            </a:lvl4pPr>
            <a:lvl5pPr marL="1433512" indent="0">
              <a:buFontTx/>
              <a:buNone/>
              <a:defRPr sz="1000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78721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256"/>
            <a:endParaRPr lang="sv-SE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58"/>
            <a:ext cx="9762834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8269288" y="1607128"/>
            <a:ext cx="1362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199256"/>
            <a:endParaRPr lang="sv-SE">
              <a:solidFill>
                <a:prstClr val="black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0" y="2689419"/>
            <a:ext cx="1158298" cy="550507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256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417574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55" y="2533565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50" y="2686748"/>
            <a:ext cx="1175545" cy="553489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7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bg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80924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55" y="2533565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50" y="2686748"/>
            <a:ext cx="1175545" cy="553489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7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bg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54662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55" y="2533565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4" y="2689425"/>
            <a:ext cx="1158298" cy="550507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7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52907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12"/>
            <a:ext cx="11631324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30625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11631324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073995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868377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81960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905321" y="2616812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12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82284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0" y="2689419"/>
            <a:ext cx="1158298" cy="550507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00008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12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902450" y="2698752"/>
            <a:ext cx="5634038" cy="4086000"/>
          </a:xfrm>
        </p:spPr>
        <p:txBody>
          <a:bodyPr tIns="611904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69872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03457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75404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430250" cy="7561263"/>
          </a:xfrm>
          <a:solidFill>
            <a:schemeClr val="accent3"/>
          </a:solidFill>
          <a:ln>
            <a:noFill/>
          </a:ln>
        </p:spPr>
        <p:txBody>
          <a:bodyPr tIns="1799722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52" y="2533559"/>
            <a:ext cx="11677503" cy="1058728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904876" y="324612"/>
            <a:ext cx="235743" cy="182594"/>
          </a:xfrm>
        </p:spPr>
        <p:txBody>
          <a:bodyPr/>
          <a:lstStyle>
            <a:lvl1pPr marL="0" indent="0">
              <a:buFontTx/>
              <a:buNone/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  <a:lvl2pPr marL="330149" indent="0">
              <a:buFontTx/>
              <a:buNone/>
              <a:defRPr sz="1000">
                <a:latin typeface="Gotham Rounded Medium" pitchFamily="50" charset="0"/>
              </a:defRPr>
            </a:lvl2pPr>
            <a:lvl3pPr marL="684106" indent="0">
              <a:buFontTx/>
              <a:buNone/>
              <a:defRPr sz="1000">
                <a:latin typeface="Gotham Rounded Medium" pitchFamily="50" charset="0"/>
              </a:defRPr>
            </a:lvl3pPr>
            <a:lvl4pPr marL="1049175" indent="0">
              <a:buFontTx/>
              <a:buNone/>
              <a:defRPr sz="1000">
                <a:latin typeface="Gotham Rounded Medium" pitchFamily="50" charset="0"/>
              </a:defRPr>
            </a:lvl4pPr>
            <a:lvl5pPr marL="1433291" indent="0">
              <a:buFontTx/>
              <a:buNone/>
              <a:defRPr sz="1000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426424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5"/>
            <a:ext cx="9762834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8269290" y="1607131"/>
            <a:ext cx="1362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4" y="2689425"/>
            <a:ext cx="1158298" cy="550507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903457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21348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441"/>
            <a:endParaRPr lang="sv-SE" sz="230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4" y="2686747"/>
            <a:ext cx="1175544" cy="553489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41">
              <a:buFont typeface="Gotham Rounded Book" pitchFamily="50" charset="0"/>
              <a:buNone/>
            </a:pPr>
            <a:r>
              <a:rPr lang="sv-SE" sz="1000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05861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441"/>
            <a:endParaRPr lang="sv-SE" sz="230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4" y="2686747"/>
            <a:ext cx="1175544" cy="553489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41">
              <a:buFont typeface="Gotham Rounded Book" pitchFamily="50" charset="0"/>
              <a:buNone/>
            </a:pPr>
            <a:r>
              <a:rPr lang="sv-SE" sz="1000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47864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8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0" y="2689419"/>
            <a:ext cx="1158298" cy="550507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41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71072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11631324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92267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11631324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52175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868377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86813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11631324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09062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905321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92259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902450" y="2698750"/>
            <a:ext cx="5634038" cy="4086000"/>
          </a:xfrm>
        </p:spPr>
        <p:txBody>
          <a:bodyPr tIns="612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49992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441"/>
            <a:endParaRPr lang="sv-SE" sz="2300">
              <a:solidFill>
                <a:prstClr val="white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41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56379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430250" cy="7561263"/>
          </a:xfrm>
          <a:solidFill>
            <a:schemeClr val="accent3"/>
          </a:solidFill>
          <a:ln>
            <a:noFill/>
          </a:ln>
        </p:spPr>
        <p:txBody>
          <a:bodyPr tIns="1800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9"/>
            <a:ext cx="11677503" cy="1058728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904876" y="324612"/>
            <a:ext cx="235743" cy="182594"/>
          </a:xfrm>
        </p:spPr>
        <p:txBody>
          <a:bodyPr/>
          <a:lstStyle>
            <a:lvl1pPr marL="0" indent="0">
              <a:buFontTx/>
              <a:buNone/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  <a:lvl2pPr marL="330200" indent="0">
              <a:buFontTx/>
              <a:buNone/>
              <a:defRPr sz="1000">
                <a:latin typeface="Gotham Rounded Medium" pitchFamily="50" charset="0"/>
              </a:defRPr>
            </a:lvl2pPr>
            <a:lvl3pPr marL="684212" indent="0">
              <a:buFontTx/>
              <a:buNone/>
              <a:defRPr sz="1000">
                <a:latin typeface="Gotham Rounded Medium" pitchFamily="50" charset="0"/>
              </a:defRPr>
            </a:lvl3pPr>
            <a:lvl4pPr marL="1049337" indent="0">
              <a:buFontTx/>
              <a:buNone/>
              <a:defRPr sz="1000">
                <a:latin typeface="Gotham Rounded Medium" pitchFamily="50" charset="0"/>
              </a:defRPr>
            </a:lvl4pPr>
            <a:lvl5pPr marL="1433512" indent="0">
              <a:buFontTx/>
              <a:buNone/>
              <a:defRPr sz="1000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79050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99441"/>
            <a:endParaRPr lang="sv-SE" sz="230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58"/>
            <a:ext cx="9762834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8269288" y="1607128"/>
            <a:ext cx="1362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199441"/>
            <a:endParaRPr lang="sv-SE" sz="2300">
              <a:solidFill>
                <a:prstClr val="black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0" y="2689419"/>
            <a:ext cx="1158298" cy="550507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41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98794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 defTabSz="1199423"/>
            <a:endParaRPr lang="sv-SE" sz="240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0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5" y="2686748"/>
            <a:ext cx="1175543" cy="553489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23">
              <a:buFont typeface="Gotham Rounded Book" pitchFamily="50" charset="0"/>
              <a:buNone/>
            </a:pPr>
            <a:r>
              <a:rPr lang="sv-SE" sz="1000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4898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 defTabSz="1199423"/>
            <a:endParaRPr lang="sv-SE" sz="240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0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5" y="2686748"/>
            <a:ext cx="1175543" cy="553489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23">
              <a:buFont typeface="Gotham Rounded Book" pitchFamily="50" charset="0"/>
              <a:buNone/>
            </a:pPr>
            <a:r>
              <a:rPr lang="sv-SE" sz="1000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8339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0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1" y="2689420"/>
            <a:ext cx="1158297" cy="550507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23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25853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16806"/>
            <a:ext cx="11631324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3142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28020"/>
            <a:ext cx="11631324" cy="4172830"/>
          </a:xfrm>
        </p:spPr>
        <p:txBody>
          <a:bodyPr/>
          <a:lstStyle>
            <a:lvl1pPr marL="0" indent="0">
              <a:lnSpc>
                <a:spcPts val="2799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799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799"/>
              </a:lnSpc>
              <a:buFontTx/>
              <a:buNone/>
              <a:defRPr/>
            </a:lvl3pPr>
            <a:lvl4pPr marL="0" indent="0">
              <a:lnSpc>
                <a:spcPts val="2799"/>
              </a:lnSpc>
              <a:buFontTx/>
              <a:buNone/>
              <a:defRPr/>
            </a:lvl4pPr>
            <a:lvl5pPr marL="0" indent="0">
              <a:lnSpc>
                <a:spcPts val="2799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58208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11631324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12058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28020"/>
            <a:ext cx="5646160" cy="4172830"/>
          </a:xfrm>
        </p:spPr>
        <p:txBody>
          <a:bodyPr/>
          <a:lstStyle>
            <a:lvl1pPr marL="0" indent="0">
              <a:lnSpc>
                <a:spcPts val="2799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799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799"/>
              </a:lnSpc>
              <a:buFontTx/>
              <a:buNone/>
              <a:defRPr/>
            </a:lvl3pPr>
            <a:lvl4pPr marL="0" indent="0">
              <a:lnSpc>
                <a:spcPts val="2799"/>
              </a:lnSpc>
              <a:buFontTx/>
              <a:buNone/>
              <a:defRPr/>
            </a:lvl4pPr>
            <a:lvl5pPr marL="0" indent="0">
              <a:lnSpc>
                <a:spcPts val="2799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868377" y="2628020"/>
            <a:ext cx="5646160" cy="4172830"/>
          </a:xfrm>
        </p:spPr>
        <p:txBody>
          <a:bodyPr/>
          <a:lstStyle>
            <a:lvl1pPr marL="0" indent="0">
              <a:lnSpc>
                <a:spcPts val="2799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799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799"/>
              </a:lnSpc>
              <a:buFontTx/>
              <a:buNone/>
              <a:defRPr/>
            </a:lvl3pPr>
            <a:lvl4pPr marL="0" indent="0">
              <a:lnSpc>
                <a:spcPts val="2799"/>
              </a:lnSpc>
              <a:buFontTx/>
              <a:buNone/>
              <a:defRPr/>
            </a:lvl4pPr>
            <a:lvl5pPr marL="0" indent="0">
              <a:lnSpc>
                <a:spcPts val="2799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4473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905321" y="2616806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16806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419198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16806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902450" y="2698751"/>
            <a:ext cx="5634038" cy="4086000"/>
          </a:xfrm>
        </p:spPr>
        <p:txBody>
          <a:bodyPr tIns="611991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75527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 defTabSz="1199423"/>
            <a:endParaRPr lang="sv-SE" sz="2400">
              <a:solidFill>
                <a:prstClr val="white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23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59338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430250" cy="7561263"/>
          </a:xfrm>
          <a:solidFill>
            <a:schemeClr val="accent3"/>
          </a:solidFill>
          <a:ln>
            <a:noFill/>
          </a:ln>
        </p:spPr>
        <p:txBody>
          <a:bodyPr tIns="1799973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9"/>
            <a:ext cx="11677503" cy="1058728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904876" y="324612"/>
            <a:ext cx="235743" cy="182594"/>
          </a:xfrm>
        </p:spPr>
        <p:txBody>
          <a:bodyPr/>
          <a:lstStyle>
            <a:lvl1pPr marL="0" indent="0">
              <a:buFontTx/>
              <a:buNone/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  <a:lvl2pPr marL="330194" indent="0">
              <a:buFontTx/>
              <a:buNone/>
              <a:defRPr sz="1000">
                <a:latin typeface="Gotham Rounded Medium" pitchFamily="50" charset="0"/>
              </a:defRPr>
            </a:lvl2pPr>
            <a:lvl3pPr marL="684202" indent="0">
              <a:buFontTx/>
              <a:buNone/>
              <a:defRPr sz="1000">
                <a:latin typeface="Gotham Rounded Medium" pitchFamily="50" charset="0"/>
              </a:defRPr>
            </a:lvl3pPr>
            <a:lvl4pPr marL="1049322" indent="0">
              <a:buFontTx/>
              <a:buNone/>
              <a:defRPr sz="1000">
                <a:latin typeface="Gotham Rounded Medium" pitchFamily="50" charset="0"/>
              </a:defRPr>
            </a:lvl4pPr>
            <a:lvl5pPr marL="1433490" indent="0">
              <a:buFontTx/>
              <a:buNone/>
              <a:defRPr sz="1000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93680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 defTabSz="1199423"/>
            <a:endParaRPr lang="sv-SE" sz="240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60"/>
            <a:ext cx="9762834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8269289" y="1607129"/>
            <a:ext cx="1362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defTabSz="1199423"/>
            <a:endParaRPr lang="sv-SE" sz="2400">
              <a:solidFill>
                <a:prstClr val="black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1" y="2689420"/>
            <a:ext cx="1158297" cy="550507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23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69889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0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5" y="2686748"/>
            <a:ext cx="1175543" cy="553489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bg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6146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0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5" y="2686748"/>
            <a:ext cx="1175543" cy="553489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bg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47439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9" y="2533560"/>
            <a:ext cx="10187707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1" y="2689420"/>
            <a:ext cx="1158297" cy="550507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92501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16806"/>
            <a:ext cx="11631324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75586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868377" y="2628020"/>
            <a:ext cx="5646160" cy="4172830"/>
          </a:xfrm>
        </p:spPr>
        <p:txBody>
          <a:bodyPr/>
          <a:lstStyle>
            <a:lvl1pPr marL="0" indent="0">
              <a:lnSpc>
                <a:spcPts val="2800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800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800"/>
              </a:lnSpc>
              <a:buFontTx/>
              <a:buNone/>
              <a:defRPr/>
            </a:lvl3pPr>
            <a:lvl4pPr marL="0" indent="0">
              <a:lnSpc>
                <a:spcPts val="2800"/>
              </a:lnSpc>
              <a:buFontTx/>
              <a:buNone/>
              <a:defRPr/>
            </a:lvl4pPr>
            <a:lvl5pPr marL="0" indent="0">
              <a:lnSpc>
                <a:spcPts val="2800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0182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28020"/>
            <a:ext cx="11631324" cy="4172830"/>
          </a:xfrm>
        </p:spPr>
        <p:txBody>
          <a:bodyPr/>
          <a:lstStyle>
            <a:lvl1pPr marL="0" indent="0">
              <a:lnSpc>
                <a:spcPts val="2799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799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799"/>
              </a:lnSpc>
              <a:buFontTx/>
              <a:buNone/>
              <a:defRPr/>
            </a:lvl3pPr>
            <a:lvl4pPr marL="0" indent="0">
              <a:lnSpc>
                <a:spcPts val="2799"/>
              </a:lnSpc>
              <a:buFontTx/>
              <a:buNone/>
              <a:defRPr/>
            </a:lvl4pPr>
            <a:lvl5pPr marL="0" indent="0">
              <a:lnSpc>
                <a:spcPts val="2799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82070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28020"/>
            <a:ext cx="5646160" cy="4172830"/>
          </a:xfrm>
        </p:spPr>
        <p:txBody>
          <a:bodyPr/>
          <a:lstStyle>
            <a:lvl1pPr marL="0" indent="0">
              <a:lnSpc>
                <a:spcPts val="2799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799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799"/>
              </a:lnSpc>
              <a:buFontTx/>
              <a:buNone/>
              <a:defRPr/>
            </a:lvl3pPr>
            <a:lvl4pPr marL="0" indent="0">
              <a:lnSpc>
                <a:spcPts val="2799"/>
              </a:lnSpc>
              <a:buFontTx/>
              <a:buNone/>
              <a:defRPr/>
            </a:lvl4pPr>
            <a:lvl5pPr marL="0" indent="0">
              <a:lnSpc>
                <a:spcPts val="2799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868377" y="2628020"/>
            <a:ext cx="5646160" cy="4172830"/>
          </a:xfrm>
        </p:spPr>
        <p:txBody>
          <a:bodyPr/>
          <a:lstStyle>
            <a:lvl1pPr marL="0" indent="0">
              <a:lnSpc>
                <a:spcPts val="2799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799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799"/>
              </a:lnSpc>
              <a:buFontTx/>
              <a:buNone/>
              <a:defRPr/>
            </a:lvl3pPr>
            <a:lvl4pPr marL="0" indent="0">
              <a:lnSpc>
                <a:spcPts val="2799"/>
              </a:lnSpc>
              <a:buFontTx/>
              <a:buNone/>
              <a:defRPr/>
            </a:lvl4pPr>
            <a:lvl5pPr marL="0" indent="0">
              <a:lnSpc>
                <a:spcPts val="2799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52656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905321" y="2616806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16806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412266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9" y="2616806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902450" y="2698751"/>
            <a:ext cx="5634038" cy="4086000"/>
          </a:xfrm>
        </p:spPr>
        <p:txBody>
          <a:bodyPr tIns="611991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7677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81699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430250" cy="7561263"/>
          </a:xfrm>
          <a:solidFill>
            <a:schemeClr val="accent3"/>
          </a:solidFill>
          <a:ln>
            <a:noFill/>
          </a:ln>
        </p:spPr>
        <p:txBody>
          <a:bodyPr tIns="1799973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59"/>
            <a:ext cx="11677503" cy="1058728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904876" y="324612"/>
            <a:ext cx="235743" cy="182594"/>
          </a:xfrm>
        </p:spPr>
        <p:txBody>
          <a:bodyPr/>
          <a:lstStyle>
            <a:lvl1pPr marL="0" indent="0">
              <a:buFontTx/>
              <a:buNone/>
              <a:defRPr sz="1000">
                <a:solidFill>
                  <a:schemeClr val="bg1"/>
                </a:solidFill>
                <a:latin typeface="Gotham Rounded Medium" pitchFamily="50" charset="0"/>
              </a:defRPr>
            </a:lvl1pPr>
            <a:lvl2pPr marL="330194" indent="0">
              <a:buFontTx/>
              <a:buNone/>
              <a:defRPr sz="1000">
                <a:latin typeface="Gotham Rounded Medium" pitchFamily="50" charset="0"/>
              </a:defRPr>
            </a:lvl2pPr>
            <a:lvl3pPr marL="684202" indent="0">
              <a:buFontTx/>
              <a:buNone/>
              <a:defRPr sz="1000">
                <a:latin typeface="Gotham Rounded Medium" pitchFamily="50" charset="0"/>
              </a:defRPr>
            </a:lvl3pPr>
            <a:lvl4pPr marL="1049322" indent="0">
              <a:buFontTx/>
              <a:buNone/>
              <a:defRPr sz="1000">
                <a:latin typeface="Gotham Rounded Medium" pitchFamily="50" charset="0"/>
              </a:defRPr>
            </a:lvl4pPr>
            <a:lvl5pPr marL="1433490" indent="0">
              <a:buFontTx/>
              <a:buNone/>
              <a:defRPr sz="1000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738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849748" y="2533560"/>
            <a:ext cx="9762834" cy="425805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7000"/>
              </a:lnSpc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8269289" y="1607129"/>
            <a:ext cx="1362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191" y="2689420"/>
            <a:ext cx="1158297" cy="550507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6439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905321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30091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5928" y="2616805"/>
            <a:ext cx="5646160" cy="41840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902450" y="2698750"/>
            <a:ext cx="5634038" cy="4086000"/>
          </a:xfrm>
        </p:spPr>
        <p:txBody>
          <a:bodyPr tIns="612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84926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70939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58442" y="801545"/>
            <a:ext cx="11678046" cy="1260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95928" y="2489480"/>
            <a:ext cx="11631324" cy="42928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128360" y="323820"/>
            <a:ext cx="411465" cy="15347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63" algn="l"/>
              </a:tabLst>
            </a:pPr>
            <a:r>
              <a:rPr lang="sv-SE"/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76229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9" r:id="rId3"/>
    <p:sldLayoutId id="2147483650" r:id="rId4"/>
    <p:sldLayoutId id="2147483651" r:id="rId5"/>
    <p:sldLayoutId id="2147483652" r:id="rId6"/>
    <p:sldLayoutId id="2147483658" r:id="rId7"/>
    <p:sldLayoutId id="2147483653" r:id="rId8"/>
    <p:sldLayoutId id="2147483654" r:id="rId9"/>
    <p:sldLayoutId id="2147483655" r:id="rId10"/>
    <p:sldLayoutId id="214748365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199441" rtl="0" eaLnBrk="1" latinLnBrk="0" hangingPunct="1">
        <a:lnSpc>
          <a:spcPts val="5000"/>
        </a:lnSpc>
        <a:spcBef>
          <a:spcPct val="0"/>
        </a:spcBef>
        <a:buNone/>
        <a:defRPr sz="45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675" indent="-320675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666750" indent="-336550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31875" indent="-34766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36671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81175" indent="-34766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3298463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8183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7904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7625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9720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441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99162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98882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60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9832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9804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765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58442" y="801545"/>
            <a:ext cx="11678046" cy="1260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95928" y="2489480"/>
            <a:ext cx="11631324" cy="42928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128360" y="323820"/>
            <a:ext cx="411465" cy="15347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199256"/>
            <a:fld id="{8806A9D9-B923-4E96-AFEA-AA402C4379BA}" type="slidenum">
              <a:rPr lang="sv-SE" smtClean="0">
                <a:solidFill>
                  <a:srgbClr val="51AED4"/>
                </a:solidFill>
              </a:rPr>
              <a:pPr defTabSz="1199256"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199256"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256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2715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199441" rtl="0" eaLnBrk="1" latinLnBrk="0" hangingPunct="1">
        <a:lnSpc>
          <a:spcPts val="5000"/>
        </a:lnSpc>
        <a:spcBef>
          <a:spcPct val="0"/>
        </a:spcBef>
        <a:buNone/>
        <a:defRPr sz="45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675" indent="-320675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666750" indent="-336550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31875" indent="-34766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36671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81175" indent="-34766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3298463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8183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7904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7625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9720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441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99162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98882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60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9832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9804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765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58445" y="801545"/>
            <a:ext cx="11678046" cy="1260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95928" y="2489485"/>
            <a:ext cx="11631324" cy="42928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128362" y="323821"/>
            <a:ext cx="411466" cy="15347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194" algn="l"/>
              </a:tabLst>
            </a:pPr>
            <a:r>
              <a:rPr lang="sv-SE"/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903457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59638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199256" rtl="0" eaLnBrk="1" latinLnBrk="0" hangingPunct="1">
        <a:lnSpc>
          <a:spcPts val="5000"/>
        </a:lnSpc>
        <a:spcBef>
          <a:spcPct val="0"/>
        </a:spcBef>
        <a:buNone/>
        <a:defRPr sz="45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625" indent="-320625" algn="l" defTabSz="1199256" rtl="0" eaLnBrk="1" latinLnBrk="0" hangingPunct="1">
        <a:lnSpc>
          <a:spcPct val="100000"/>
        </a:lnSpc>
        <a:spcBef>
          <a:spcPts val="1801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666647" indent="-336498" algn="l" defTabSz="1199256" rtl="0" eaLnBrk="1" latinLnBrk="0" hangingPunct="1">
        <a:lnSpc>
          <a:spcPct val="100000"/>
        </a:lnSpc>
        <a:spcBef>
          <a:spcPts val="1801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31714" indent="-347610" algn="l" defTabSz="1199256" rtl="0" eaLnBrk="1" latinLnBrk="0" hangingPunct="1">
        <a:lnSpc>
          <a:spcPct val="100000"/>
        </a:lnSpc>
        <a:spcBef>
          <a:spcPts val="1801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15831" indent="-366657" algn="l" defTabSz="1199256" rtl="0" eaLnBrk="1" latinLnBrk="0" hangingPunct="1">
        <a:lnSpc>
          <a:spcPct val="100000"/>
        </a:lnSpc>
        <a:spcBef>
          <a:spcPts val="1801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80900" indent="-347610" algn="l" defTabSz="1199256" rtl="0" eaLnBrk="1" latinLnBrk="0" hangingPunct="1">
        <a:lnSpc>
          <a:spcPct val="100000"/>
        </a:lnSpc>
        <a:spcBef>
          <a:spcPts val="1801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3297953" indent="-299814" algn="l" defTabSz="11992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7581" indent="-299814" algn="l" defTabSz="11992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7210" indent="-299814" algn="l" defTabSz="11992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6838" indent="-299814" algn="l" defTabSz="11992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9628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256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98885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98511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140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97767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97395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025" algn="l" defTabSz="11992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58442" y="801545"/>
            <a:ext cx="11678046" cy="1260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95928" y="2489480"/>
            <a:ext cx="11631324" cy="42928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128360" y="323820"/>
            <a:ext cx="411465" cy="15347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199441"/>
            <a:fld id="{8806A9D9-B923-4E96-AFEA-AA402C4379BA}" type="slidenum">
              <a:rPr lang="sv-SE" smtClean="0">
                <a:solidFill>
                  <a:srgbClr val="51AED4"/>
                </a:solidFill>
              </a:rPr>
              <a:pPr defTabSz="1199441"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8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199441">
              <a:tabLst>
                <a:tab pos="449263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41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94886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199441" rtl="0" eaLnBrk="1" latinLnBrk="0" hangingPunct="1">
        <a:lnSpc>
          <a:spcPts val="5000"/>
        </a:lnSpc>
        <a:spcBef>
          <a:spcPct val="0"/>
        </a:spcBef>
        <a:buNone/>
        <a:defRPr sz="45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675" indent="-320675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1pPr>
      <a:lvl2pPr marL="666750" indent="-336550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2pPr>
      <a:lvl3pPr marL="1031875" indent="-34766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36671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4pPr>
      <a:lvl5pPr marL="1781175" indent="-347663" algn="l" defTabSz="1199441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40" baseline="0">
          <a:solidFill>
            <a:schemeClr val="tx1"/>
          </a:solidFill>
          <a:latin typeface="+mn-lt"/>
          <a:ea typeface="+mn-ea"/>
          <a:cs typeface="+mn-cs"/>
        </a:defRPr>
      </a:lvl5pPr>
      <a:lvl6pPr marL="3298463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8183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7904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7625" indent="-299860" algn="l" defTabSz="119944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9720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441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99162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98882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60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9832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98043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765" algn="l" defTabSz="119944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58442" y="801545"/>
            <a:ext cx="11678046" cy="1260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95929" y="2489481"/>
            <a:ext cx="11631324" cy="42928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128361" y="323821"/>
            <a:ext cx="411464" cy="15347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199423"/>
            <a:fld id="{8806A9D9-B923-4E96-AFEA-AA402C4379BA}" type="slidenum">
              <a:rPr lang="sv-SE" smtClean="0">
                <a:solidFill>
                  <a:srgbClr val="51AED4"/>
                </a:solidFill>
              </a:rPr>
              <a:pPr defTabSz="1199423"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199423">
              <a:tabLst>
                <a:tab pos="44925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199423">
              <a:buFont typeface="Gotham Rounded Book" pitchFamily="50" charset="0"/>
              <a:buNone/>
            </a:pPr>
            <a:r>
              <a:rPr lang="sv-SE" sz="1000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99174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199423" rtl="0" eaLnBrk="1" latinLnBrk="0" hangingPunct="1">
        <a:lnSpc>
          <a:spcPts val="5001"/>
        </a:lnSpc>
        <a:spcBef>
          <a:spcPct val="0"/>
        </a:spcBef>
        <a:buNone/>
        <a:defRPr sz="45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671" indent="-320671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1pPr>
      <a:lvl2pPr marL="666741" indent="-336545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2pPr>
      <a:lvl3pPr marL="1031859" indent="-347658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3pPr>
      <a:lvl4pPr marL="1416029" indent="-366707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4pPr>
      <a:lvl5pPr marL="1781149" indent="-347658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5pPr>
      <a:lvl6pPr marL="3298414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8125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7837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7550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9712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423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99135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98847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558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98270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97980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693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58442" y="801545"/>
            <a:ext cx="11678046" cy="12602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95929" y="2489481"/>
            <a:ext cx="11631324" cy="42928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128361" y="323821"/>
            <a:ext cx="411464" cy="15347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fld id="{8806A9D9-B923-4E96-AFEA-AA402C4379B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66378" y="321308"/>
            <a:ext cx="1134789" cy="18362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49256" algn="l"/>
              </a:tabLst>
            </a:pPr>
            <a:r>
              <a:rPr lang="sv-SE"/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903452" y="320313"/>
            <a:ext cx="232706" cy="145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buFont typeface="Gotham Rounded Book" pitchFamily="50" charset="0"/>
              <a:buNone/>
            </a:pPr>
            <a:r>
              <a:rPr lang="sv-SE" sz="1000" dirty="0">
                <a:solidFill>
                  <a:schemeClr val="accent1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522454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199423" rtl="0" eaLnBrk="1" latinLnBrk="0" hangingPunct="1">
        <a:lnSpc>
          <a:spcPts val="5001"/>
        </a:lnSpc>
        <a:spcBef>
          <a:spcPct val="0"/>
        </a:spcBef>
        <a:buNone/>
        <a:defRPr sz="4500" kern="1200" spc="-1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671" indent="-320671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1pPr>
      <a:lvl2pPr marL="666741" indent="-336545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2pPr>
      <a:lvl3pPr marL="1031859" indent="-347658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3pPr>
      <a:lvl4pPr marL="1416029" indent="-366707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4pPr>
      <a:lvl5pPr marL="1781149" indent="-347658" algn="l" defTabSz="1199423" rtl="0" eaLnBrk="1" latinLnBrk="0" hangingPunct="1">
        <a:lnSpc>
          <a:spcPct val="100000"/>
        </a:lnSpc>
        <a:spcBef>
          <a:spcPts val="1800"/>
        </a:spcBef>
        <a:buFont typeface="Gotham Rounded Book" pitchFamily="50" charset="0"/>
        <a:buChar char="–"/>
        <a:defRPr sz="2200" kern="1200" spc="-39" baseline="0">
          <a:solidFill>
            <a:schemeClr val="tx1"/>
          </a:solidFill>
          <a:latin typeface="+mn-lt"/>
          <a:ea typeface="+mn-ea"/>
          <a:cs typeface="+mn-cs"/>
        </a:defRPr>
      </a:lvl5pPr>
      <a:lvl6pPr marL="3298414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8125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97837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97550" indent="-299855" algn="l" defTabSz="11994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9712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423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99135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98847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558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98270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97980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97693" algn="l" defTabSz="119942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1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636998" y="1370171"/>
            <a:ext cx="10482651" cy="5178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cap="none" dirty="0">
                <a:latin typeface="Arial" panose="020B0604020202020204" pitchFamily="34" charset="0"/>
                <a:cs typeface="Arial" panose="020B0604020202020204" pitchFamily="34" charset="0"/>
              </a:rPr>
              <a:t>Svensk Pediatric Early Warning Score </a:t>
            </a:r>
            <a:br>
              <a:rPr lang="en-US" sz="3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cap="none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7200" cap="none" dirty="0">
                <a:latin typeface="Arial" panose="020B0604020202020204" pitchFamily="34" charset="0"/>
                <a:cs typeface="Arial" panose="020B0604020202020204" pitchFamily="34" charset="0"/>
              </a:rPr>
              <a:t>Swe-PEWS</a:t>
            </a:r>
            <a:endParaRPr lang="sv-SE" sz="4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860023" y="344269"/>
            <a:ext cx="409426" cy="4197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marL="0" marR="0" lvl="0" indent="0" algn="ctr" defTabSz="1199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B00B45A-C46A-4FFA-9218-0B5349C717AD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327640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58442" y="323821"/>
            <a:ext cx="11678046" cy="1260211"/>
          </a:xfrm>
          <a:solidFill>
            <a:schemeClr val="bg1"/>
          </a:solidFill>
        </p:spPr>
        <p:txBody>
          <a:bodyPr/>
          <a:lstStyle/>
          <a:p>
            <a:r>
              <a:rPr lang="sv-SE" sz="3600" cap="none" dirty="0">
                <a:latin typeface="Arial" panose="020B0604020202020204" pitchFamily="34" charset="0"/>
                <a:cs typeface="Arial" panose="020B0604020202020204" pitchFamily="34" charset="0"/>
              </a:rPr>
              <a:t>Swe-PEWS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94760" y="2061756"/>
            <a:ext cx="5683647" cy="47390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Det är viktigt att PEWS-värden kommuniceras i teamet och alltid leder till ett ställningstagande till eventuella åtgärder!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Oavsett din profession har du alltid ett eget ansvar att agera utifrån uppmätt PEWS- värde eller annan oro för barnets hälsa!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Om du eller anhöriga känner oro för barnets tillstånd ska alltid läkare kontaktas oavsett vilket PEWS-värde som uppmätts!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sv-SE">
              <a:solidFill>
                <a:srgbClr val="51AED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idx="13"/>
          </p:nvPr>
        </p:nvSpPr>
        <p:spPr>
          <a:xfrm>
            <a:off x="7106011" y="2061756"/>
            <a:ext cx="5646160" cy="417283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del barn har på grund av bakomliggande sjukdom ett </a:t>
            </a:r>
            <a:r>
              <a:rPr lang="sv-SE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habitualtillstånd</a:t>
            </a:r>
            <a:r>
              <a:rPr lang="sv-S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 exempelvis låg syremättnad i blodet eller neurologisk påverkan. Här är det viktigt att ansvarig läkare gör en bedömning av hur detta ska följas och åtgärdas. En aktuell anteckning  om tydliga riktlinjer ska finnas i barnets journal.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PEWS-värdet samt de åtgärder som utförts enligt Åtgärdstrappan ska dokumenteras i barnets journal.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09F590E-06FD-4BA5-9592-712424B6E643}"/>
              </a:ext>
            </a:extLst>
          </p:cNvPr>
          <p:cNvSpPr txBox="1"/>
          <p:nvPr/>
        </p:nvSpPr>
        <p:spPr>
          <a:xfrm>
            <a:off x="9340079" y="7165222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160658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0315" y="188482"/>
            <a:ext cx="11678046" cy="1260211"/>
          </a:xfrm>
          <a:solidFill>
            <a:schemeClr val="bg1"/>
          </a:solidFill>
        </p:spPr>
        <p:txBody>
          <a:bodyPr/>
          <a:lstStyle/>
          <a:p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Patientfall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11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75D1D53-F0AC-4655-A473-52873F71F536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315015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cap="none" dirty="0">
                <a:latin typeface="Arial" panose="020B0604020202020204" pitchFamily="34" charset="0"/>
                <a:cs typeface="Arial" panose="020B0604020202020204" pitchFamily="34" charset="0"/>
              </a:rPr>
              <a:t>VARFÖR Swe-PEWS?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05164" y="2237603"/>
            <a:ext cx="11631324" cy="4172830"/>
          </a:xfrm>
        </p:spPr>
        <p:txBody>
          <a:bodyPr/>
          <a:lstStyle/>
          <a:p>
            <a:pPr lvl="0"/>
            <a:r>
              <a:rPr lang="sv-S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Införandet av </a:t>
            </a:r>
            <a:r>
              <a:rPr lang="sv-SE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</a:t>
            </a:r>
            <a:r>
              <a:rPr lang="sv-S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-PEWS </a:t>
            </a:r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syftar till att: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Tidigt upptäcka barn med sviktande vitalparametrar och kunna ge rätt behandling.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Utveckla en nationell standard för bedömning och kommunikation av vitalparametrar hos barn.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pc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Skapa möjlighet att kunna följa progress/regress i barnets sjukdomstillstånd.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pc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Förenkla kommunikation och samarbete mellan olika vårdenheter genom standardiserade bedömningar och arbetssätt.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sv-S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877EAC7-7004-4D79-B434-E3C17DF6414F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207864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58442" y="801545"/>
            <a:ext cx="11678046" cy="1260211"/>
          </a:xfrm>
        </p:spPr>
        <p:txBody>
          <a:bodyPr/>
          <a:lstStyle/>
          <a:p>
            <a:r>
              <a:rPr lang="sv-SE" sz="3600" cap="none" dirty="0">
                <a:latin typeface="Arial" panose="020B0604020202020204" pitchFamily="34" charset="0"/>
                <a:cs typeface="Arial" panose="020B0604020202020204" pitchFamily="34" charset="0"/>
              </a:rPr>
              <a:t>Swe-PEWS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180" y="4718399"/>
            <a:ext cx="1774789" cy="177478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12128361" y="323821"/>
            <a:ext cx="411464" cy="153477"/>
          </a:xfrm>
        </p:spPr>
        <p:txBody>
          <a:bodyPr/>
          <a:lstStyle/>
          <a:p>
            <a:fld id="{8806A9D9-B923-4E96-AFEA-AA402C4379BA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sv-S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idx="13"/>
          </p:nvPr>
        </p:nvSpPr>
        <p:spPr>
          <a:xfrm>
            <a:off x="1169181" y="2206761"/>
            <a:ext cx="11164912" cy="1344509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Swe-PEWS används som ett ”track-and-trigger”-system, det vill säga ett system där patientens tillstånd kan följas över tid, och åtgärder sättas in om så krävs.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Bild 21" descr="Uppåtgående trend">
            <a:extLst>
              <a:ext uri="{FF2B5EF4-FFF2-40B4-BE49-F238E27FC236}">
                <a16:creationId xmlns:a16="http://schemas.microsoft.com/office/drawing/2014/main" id="{0918C731-B7E6-A54F-ACDB-123A52C15F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8846" y="4718399"/>
            <a:ext cx="1868905" cy="1868905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AE3D40C-44D0-694B-8E02-FB63D4B9A2D2}"/>
              </a:ext>
            </a:extLst>
          </p:cNvPr>
          <p:cNvSpPr txBox="1">
            <a:spLocks/>
          </p:cNvSpPr>
          <p:nvPr/>
        </p:nvSpPr>
        <p:spPr>
          <a:xfrm>
            <a:off x="2609528" y="5135729"/>
            <a:ext cx="3875107" cy="152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Track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2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Kunna följa hur tillståndet förändras över tid.</a:t>
            </a: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9501465" y="5135728"/>
            <a:ext cx="3429939" cy="13445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Trigger:</a:t>
            </a:r>
          </a:p>
          <a:p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Kunna upptäcka akut sviktande vitala funktioner.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DC71527A-CBC3-466B-A2F4-AFA6F9AE3356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32104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58443" y="224852"/>
            <a:ext cx="340771" cy="299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 defTabSz="1199423"/>
            <a:endParaRPr lang="sv-SE" sz="2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10256403" y="7165160"/>
            <a:ext cx="1933731" cy="26153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9423"/>
            <a:endParaRPr lang="sv-SE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58442" y="446492"/>
            <a:ext cx="12162116" cy="782701"/>
          </a:xfrm>
        </p:spPr>
        <p:txBody>
          <a:bodyPr/>
          <a:lstStyle/>
          <a:p>
            <a:pPr algn="r"/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Åldersanpassade skalor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853" y="276684"/>
            <a:ext cx="5440931" cy="31323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703" y="843681"/>
            <a:ext cx="5298618" cy="305043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0354" y="1440906"/>
            <a:ext cx="5354342" cy="30767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4817" y="1980928"/>
            <a:ext cx="5384936" cy="308849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Bildobjekt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45734" y="2535510"/>
            <a:ext cx="5362393" cy="31006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Bildobjekt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05912" y="3121762"/>
            <a:ext cx="5324354" cy="306525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Bildobjekt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18630" y="3698202"/>
            <a:ext cx="5324354" cy="329529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1" name="textruta 30"/>
          <p:cNvSpPr txBox="1"/>
          <p:nvPr/>
        </p:nvSpPr>
        <p:spPr>
          <a:xfrm>
            <a:off x="366398" y="5441021"/>
            <a:ext cx="3996646" cy="1622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Swe-PEWS finns i sju olika åldersanpassade skalor </a:t>
            </a:r>
            <a:r>
              <a:rPr lang="sv-SE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 samma parametrar men olika gränsvärden för andningsfrekvens och pulsfrekvens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EA83E43D-8DE7-4308-955A-8B52FB7B9C71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35869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2F812322-B3EE-4BAC-BF17-962F8F39AB0F}"/>
              </a:ext>
            </a:extLst>
          </p:cNvPr>
          <p:cNvSpPr txBox="1"/>
          <p:nvPr/>
        </p:nvSpPr>
        <p:spPr>
          <a:xfrm>
            <a:off x="9494029" y="970867"/>
            <a:ext cx="3045796" cy="15257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Den högsta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enskilda</a:t>
            </a:r>
            <a:r>
              <a:rPr lang="sv-SE" sz="2200" u="sng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poängen noteras, dvs endast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ett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värde!</a:t>
            </a:r>
          </a:p>
        </p:txBody>
      </p:sp>
      <p:sp>
        <p:nvSpPr>
          <p:cNvPr id="5" name="Rektangel 4"/>
          <p:cNvSpPr/>
          <p:nvPr/>
        </p:nvSpPr>
        <p:spPr>
          <a:xfrm>
            <a:off x="858443" y="224852"/>
            <a:ext cx="340771" cy="299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marL="0" marR="0" lvl="0" indent="0" algn="ctr" defTabSz="1199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 rot="10800000" flipV="1">
            <a:off x="11579312" y="4827469"/>
            <a:ext cx="750013" cy="43151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1199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51502" y="685467"/>
            <a:ext cx="11678046" cy="802400"/>
          </a:xfrm>
        </p:spPr>
        <p:txBody>
          <a:bodyPr/>
          <a:lstStyle/>
          <a:p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andning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051ACC8C-EBE6-6046-90FE-3C178A0158BC}"/>
              </a:ext>
            </a:extLst>
          </p:cNvPr>
          <p:cNvSpPr txBox="1"/>
          <p:nvPr/>
        </p:nvSpPr>
        <p:spPr>
          <a:xfrm>
            <a:off x="749695" y="2295854"/>
            <a:ext cx="5963623" cy="42999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Varje delparameter bedöms vid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samma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tillfälle.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8" name="Bildobjekt 37">
            <a:extLst>
              <a:ext uri="{FF2B5EF4-FFF2-40B4-BE49-F238E27FC236}">
                <a16:creationId xmlns:a16="http://schemas.microsoft.com/office/drawing/2014/main" id="{DD28C0BB-8499-7F49-9FB5-4BC97133D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929" y="3850308"/>
            <a:ext cx="1700743" cy="402371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695" y="2885177"/>
            <a:ext cx="11734101" cy="2762321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2DE66207-B54D-CF43-B0A8-2CE59F606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3183" y="3578693"/>
            <a:ext cx="2093657" cy="548014"/>
          </a:xfrm>
          <a:prstGeom prst="rect">
            <a:avLst/>
          </a:prstGeom>
        </p:spPr>
      </p:pic>
      <p:cxnSp>
        <p:nvCxnSpPr>
          <p:cNvPr id="24" name="Rak pil 17">
            <a:extLst>
              <a:ext uri="{FF2B5EF4-FFF2-40B4-BE49-F238E27FC236}">
                <a16:creationId xmlns:a16="http://schemas.microsoft.com/office/drawing/2014/main" id="{A7613442-DF01-F745-85BF-AB23B10D39E3}"/>
              </a:ext>
            </a:extLst>
          </p:cNvPr>
          <p:cNvCxnSpPr>
            <a:cxnSpLocks/>
          </p:cNvCxnSpPr>
          <p:nvPr/>
        </p:nvCxnSpPr>
        <p:spPr>
          <a:xfrm>
            <a:off x="2545773" y="2725850"/>
            <a:ext cx="623527" cy="979713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Rak pil 17">
            <a:extLst>
              <a:ext uri="{FF2B5EF4-FFF2-40B4-BE49-F238E27FC236}">
                <a16:creationId xmlns:a16="http://schemas.microsoft.com/office/drawing/2014/main" id="{A7613442-DF01-F745-85BF-AB23B10D39E3}"/>
              </a:ext>
            </a:extLst>
          </p:cNvPr>
          <p:cNvCxnSpPr>
            <a:cxnSpLocks/>
          </p:cNvCxnSpPr>
          <p:nvPr/>
        </p:nvCxnSpPr>
        <p:spPr>
          <a:xfrm>
            <a:off x="10592560" y="2595687"/>
            <a:ext cx="986752" cy="80361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6" name="Bildobjekt 25">
            <a:extLst>
              <a:ext uri="{FF2B5EF4-FFF2-40B4-BE49-F238E27FC236}">
                <a16:creationId xmlns:a16="http://schemas.microsoft.com/office/drawing/2014/main" id="{7DED044C-9F8A-F74B-B68D-F36D928EC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769" y="4102105"/>
            <a:ext cx="1700743" cy="402371"/>
          </a:xfrm>
          <a:prstGeom prst="rect">
            <a:avLst/>
          </a:prstGeom>
        </p:spPr>
      </p:pic>
      <p:pic>
        <p:nvPicPr>
          <p:cNvPr id="27" name="Bildobjekt 26">
            <a:extLst>
              <a:ext uri="{FF2B5EF4-FFF2-40B4-BE49-F238E27FC236}">
                <a16:creationId xmlns:a16="http://schemas.microsoft.com/office/drawing/2014/main" id="{7DED044C-9F8A-F74B-B68D-F36D928EC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525" y="4980235"/>
            <a:ext cx="1700743" cy="402371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7DED044C-9F8A-F74B-B68D-F36D928EC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98" y="5258983"/>
            <a:ext cx="1700743" cy="402371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7DED044C-9F8A-F74B-B68D-F36D928EC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5660" y="4532390"/>
            <a:ext cx="1700743" cy="482245"/>
          </a:xfrm>
          <a:prstGeom prst="rect">
            <a:avLst/>
          </a:prstGeom>
        </p:spPr>
      </p:pic>
      <p:pic>
        <p:nvPicPr>
          <p:cNvPr id="30" name="Bildobjekt 29">
            <a:extLst>
              <a:ext uri="{FF2B5EF4-FFF2-40B4-BE49-F238E27FC236}">
                <a16:creationId xmlns:a16="http://schemas.microsoft.com/office/drawing/2014/main" id="{7DED044C-9F8A-F74B-B68D-F36D928EC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3905" y="4026115"/>
            <a:ext cx="1700743" cy="988520"/>
          </a:xfrm>
          <a:prstGeom prst="rect">
            <a:avLst/>
          </a:prstGeom>
        </p:spPr>
      </p:pic>
      <p:sp>
        <p:nvSpPr>
          <p:cNvPr id="14" name="textruta 13"/>
          <p:cNvSpPr txBox="1"/>
          <p:nvPr/>
        </p:nvSpPr>
        <p:spPr>
          <a:xfrm>
            <a:off x="11681717" y="4504476"/>
            <a:ext cx="446644" cy="3229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2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2258578C-6749-478C-9586-F0971F9891C1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346414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58443" y="224852"/>
            <a:ext cx="340771" cy="299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marL="0" marR="0" lvl="0" indent="0" algn="ctr" defTabSz="1199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58442" y="383251"/>
            <a:ext cx="11678046" cy="802400"/>
          </a:xfrm>
        </p:spPr>
        <p:txBody>
          <a:bodyPr/>
          <a:lstStyle/>
          <a:p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Cirkulation</a:t>
            </a:r>
          </a:p>
        </p:txBody>
      </p:sp>
      <p:cxnSp>
        <p:nvCxnSpPr>
          <p:cNvPr id="18" name="Rak pil 11">
            <a:extLst>
              <a:ext uri="{FF2B5EF4-FFF2-40B4-BE49-F238E27FC236}">
                <a16:creationId xmlns:a16="http://schemas.microsoft.com/office/drawing/2014/main" id="{D883A557-9CE7-FC4A-806B-F6CF577E15D8}"/>
              </a:ext>
            </a:extLst>
          </p:cNvPr>
          <p:cNvCxnSpPr>
            <a:cxnSpLocks/>
          </p:cNvCxnSpPr>
          <p:nvPr/>
        </p:nvCxnSpPr>
        <p:spPr>
          <a:xfrm>
            <a:off x="3103959" y="3488616"/>
            <a:ext cx="678635" cy="92764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Rak pil 24">
            <a:extLst>
              <a:ext uri="{FF2B5EF4-FFF2-40B4-BE49-F238E27FC236}">
                <a16:creationId xmlns:a16="http://schemas.microsoft.com/office/drawing/2014/main" id="{D6DCAD53-57C6-E042-B4EF-8CB465D7D106}"/>
              </a:ext>
            </a:extLst>
          </p:cNvPr>
          <p:cNvCxnSpPr>
            <a:cxnSpLocks/>
          </p:cNvCxnSpPr>
          <p:nvPr/>
        </p:nvCxnSpPr>
        <p:spPr>
          <a:xfrm>
            <a:off x="10754591" y="2725850"/>
            <a:ext cx="1435543" cy="1514298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828" y="4416262"/>
            <a:ext cx="11835785" cy="1367896"/>
          </a:xfrm>
          <a:prstGeom prst="rect">
            <a:avLst/>
          </a:prstGeom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0374BEED-6598-4C46-ACF6-FEAA58EA83FF}"/>
              </a:ext>
            </a:extLst>
          </p:cNvPr>
          <p:cNvSpPr txBox="1"/>
          <p:nvPr/>
        </p:nvSpPr>
        <p:spPr>
          <a:xfrm>
            <a:off x="9494029" y="970867"/>
            <a:ext cx="3045796" cy="15257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Den högsta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enskilda</a:t>
            </a:r>
            <a:r>
              <a:rPr lang="sv-SE" sz="2200" u="sng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poängen noteras, dvs endast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ett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värde!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2137A990-15F2-4E26-883E-EFD944CE254D}"/>
              </a:ext>
            </a:extLst>
          </p:cNvPr>
          <p:cNvSpPr txBox="1"/>
          <p:nvPr/>
        </p:nvSpPr>
        <p:spPr>
          <a:xfrm>
            <a:off x="751502" y="2769388"/>
            <a:ext cx="5963623" cy="42999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Varje delparameter bedöms vid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samma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tillfälle.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8A16261A-6AD5-4556-8C8B-0BB6E54053B5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284729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58443" y="224852"/>
            <a:ext cx="340771" cy="299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marL="0" marR="0" lvl="0" indent="0" algn="ctr" defTabSz="1199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58442" y="383251"/>
            <a:ext cx="11678046" cy="802400"/>
          </a:xfrm>
        </p:spPr>
        <p:txBody>
          <a:bodyPr/>
          <a:lstStyle/>
          <a:p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Neurologi</a:t>
            </a: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214" y="2876294"/>
            <a:ext cx="11644366" cy="4288866"/>
          </a:xfrm>
          <a:prstGeom prst="rect">
            <a:avLst/>
          </a:prstGeom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FE61D6F9-0B05-4EBD-87F1-B90FEC0B5765}"/>
              </a:ext>
            </a:extLst>
          </p:cNvPr>
          <p:cNvSpPr txBox="1"/>
          <p:nvPr/>
        </p:nvSpPr>
        <p:spPr>
          <a:xfrm>
            <a:off x="9494029" y="970867"/>
            <a:ext cx="3045796" cy="15257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Den högsta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enskilda</a:t>
            </a:r>
            <a:r>
              <a:rPr lang="sv-SE" sz="2200" u="sng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poängen noteras, dvs endast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ett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värde!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460D1A9-8A7B-4F47-8135-621DAE45413F}"/>
              </a:ext>
            </a:extLst>
          </p:cNvPr>
          <p:cNvSpPr txBox="1"/>
          <p:nvPr/>
        </p:nvSpPr>
        <p:spPr>
          <a:xfrm>
            <a:off x="529120" y="1815974"/>
            <a:ext cx="5963623" cy="42999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Varje delparameter bedöms vid </a:t>
            </a:r>
            <a:r>
              <a:rPr kumimoji="0" lang="sv-SE" sz="22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samma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tillfälle.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20" name="Rak pil 17">
            <a:extLst>
              <a:ext uri="{FF2B5EF4-FFF2-40B4-BE49-F238E27FC236}">
                <a16:creationId xmlns:a16="http://schemas.microsoft.com/office/drawing/2014/main" id="{6A953C3C-5CB7-D042-A004-6771C3407632}"/>
              </a:ext>
            </a:extLst>
          </p:cNvPr>
          <p:cNvCxnSpPr>
            <a:cxnSpLocks/>
          </p:cNvCxnSpPr>
          <p:nvPr/>
        </p:nvCxnSpPr>
        <p:spPr>
          <a:xfrm>
            <a:off x="2832296" y="2245970"/>
            <a:ext cx="678635" cy="92764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Rak pil 18">
            <a:extLst>
              <a:ext uri="{FF2B5EF4-FFF2-40B4-BE49-F238E27FC236}">
                <a16:creationId xmlns:a16="http://schemas.microsoft.com/office/drawing/2014/main" id="{0FD36D0B-A511-6F4F-9E7B-98BB9ABD87D4}"/>
              </a:ext>
            </a:extLst>
          </p:cNvPr>
          <p:cNvCxnSpPr>
            <a:cxnSpLocks/>
          </p:cNvCxnSpPr>
          <p:nvPr/>
        </p:nvCxnSpPr>
        <p:spPr>
          <a:xfrm>
            <a:off x="12033295" y="2411684"/>
            <a:ext cx="313678" cy="73326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22098D00-EB0D-43E9-9F36-B9A612F1EFF4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89079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58443" y="224852"/>
            <a:ext cx="340771" cy="299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marL="0" marR="0" lvl="0" indent="0" algn="ctr" defTabSz="119942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58442" y="426794"/>
            <a:ext cx="11678046" cy="802400"/>
          </a:xfrm>
        </p:spPr>
        <p:txBody>
          <a:bodyPr/>
          <a:lstStyle/>
          <a:p>
            <a:r>
              <a:rPr lang="sv-SE" sz="3600" cap="none" dirty="0">
                <a:latin typeface="Arial" panose="020B0604020202020204" pitchFamily="34" charset="0"/>
                <a:cs typeface="Arial" panose="020B0604020202020204" pitchFamily="34" charset="0"/>
              </a:rPr>
              <a:t>Swe-PEWS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93F118D6-2CEF-C84B-8266-42ABDA02184D}"/>
              </a:ext>
            </a:extLst>
          </p:cNvPr>
          <p:cNvSpPr txBox="1"/>
          <p:nvPr/>
        </p:nvSpPr>
        <p:spPr>
          <a:xfrm>
            <a:off x="9556320" y="2491351"/>
            <a:ext cx="2777773" cy="405792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Summan av poäng för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Andning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Cirkulation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Neurologi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Total poäng </a:t>
            </a: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PEWS-värde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31BB55FB-6A5B-DB4A-A459-4D712CBC4879}"/>
              </a:ext>
            </a:extLst>
          </p:cNvPr>
          <p:cNvSpPr txBox="1"/>
          <p:nvPr/>
        </p:nvSpPr>
        <p:spPr>
          <a:xfrm>
            <a:off x="9336505" y="303195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311150" marR="0" lvl="0" indent="-311150" algn="l" defTabSz="11994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Gotham Rounded Book" pitchFamily="50" charset="0"/>
              <a:buChar char="–"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91" y="1431136"/>
            <a:ext cx="7748747" cy="5490445"/>
          </a:xfrm>
          <a:prstGeom prst="rect">
            <a:avLst/>
          </a:prstGeom>
        </p:spPr>
      </p:pic>
      <p:cxnSp>
        <p:nvCxnSpPr>
          <p:cNvPr id="22" name="Rak pil 27">
            <a:extLst>
              <a:ext uri="{FF2B5EF4-FFF2-40B4-BE49-F238E27FC236}">
                <a16:creationId xmlns:a16="http://schemas.microsoft.com/office/drawing/2014/main" id="{C32A0235-8747-D04B-BEAF-A2ABC1FCECA9}"/>
              </a:ext>
            </a:extLst>
          </p:cNvPr>
          <p:cNvCxnSpPr>
            <a:cxnSpLocks/>
          </p:cNvCxnSpPr>
          <p:nvPr/>
        </p:nvCxnSpPr>
        <p:spPr>
          <a:xfrm>
            <a:off x="8576027" y="2351308"/>
            <a:ext cx="899083" cy="40216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9" name="Bildobjekt 28">
            <a:extLst>
              <a:ext uri="{FF2B5EF4-FFF2-40B4-BE49-F238E27FC236}">
                <a16:creationId xmlns:a16="http://schemas.microsoft.com/office/drawing/2014/main" id="{EA66F4FB-59C7-1B44-94E1-791D82C18D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7465" y="5611483"/>
            <a:ext cx="2221896" cy="728391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7643973" y="2753474"/>
            <a:ext cx="381365" cy="45206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1" name="textruta 30"/>
          <p:cNvSpPr txBox="1"/>
          <p:nvPr/>
        </p:nvSpPr>
        <p:spPr>
          <a:xfrm>
            <a:off x="7643972" y="3431943"/>
            <a:ext cx="381365" cy="45206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2" name="textruta 31"/>
          <p:cNvSpPr txBox="1"/>
          <p:nvPr/>
        </p:nvSpPr>
        <p:spPr>
          <a:xfrm>
            <a:off x="7643972" y="4670687"/>
            <a:ext cx="381365" cy="45206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3" name="textruta 32"/>
          <p:cNvSpPr txBox="1"/>
          <p:nvPr/>
        </p:nvSpPr>
        <p:spPr>
          <a:xfrm>
            <a:off x="7643971" y="5759022"/>
            <a:ext cx="381365" cy="45206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cxnSp>
        <p:nvCxnSpPr>
          <p:cNvPr id="34" name="Rak pil 27">
            <a:extLst>
              <a:ext uri="{FF2B5EF4-FFF2-40B4-BE49-F238E27FC236}">
                <a16:creationId xmlns:a16="http://schemas.microsoft.com/office/drawing/2014/main" id="{C32A0235-8747-D04B-BEAF-A2ABC1FCECA9}"/>
              </a:ext>
            </a:extLst>
          </p:cNvPr>
          <p:cNvCxnSpPr>
            <a:cxnSpLocks/>
          </p:cNvCxnSpPr>
          <p:nvPr/>
        </p:nvCxnSpPr>
        <p:spPr>
          <a:xfrm>
            <a:off x="8635238" y="5759022"/>
            <a:ext cx="899083" cy="40216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ruta 18">
            <a:extLst>
              <a:ext uri="{FF2B5EF4-FFF2-40B4-BE49-F238E27FC236}">
                <a16:creationId xmlns:a16="http://schemas.microsoft.com/office/drawing/2014/main" id="{CF0AB952-BA98-4C9E-8FA6-11CD09DEB21E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28729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6047" y="296250"/>
            <a:ext cx="11678046" cy="1260211"/>
          </a:xfrm>
          <a:solidFill>
            <a:schemeClr val="bg1"/>
          </a:solidFill>
        </p:spPr>
        <p:txBody>
          <a:bodyPr/>
          <a:lstStyle/>
          <a:p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Åtgärdstrappan</a:t>
            </a:r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3884" y="1529564"/>
            <a:ext cx="6429280" cy="5896717"/>
          </a:xfrm>
          <a:prstGeom prst="rect">
            <a:avLst/>
          </a:prstGeom>
        </p:spPr>
      </p:pic>
      <p:sp>
        <p:nvSpPr>
          <p:cNvPr id="5" name="Platshållare för innehåll 4"/>
          <p:cNvSpPr>
            <a:spLocks noGrp="1"/>
          </p:cNvSpPr>
          <p:nvPr>
            <p:ph idx="13"/>
          </p:nvPr>
        </p:nvSpPr>
        <p:spPr>
          <a:xfrm>
            <a:off x="6868376" y="1643865"/>
            <a:ext cx="6068306" cy="534476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I Åtgärdstrappan anges rekommenderade åtgärder utifrån uppmätt PEWS-värde såsom:</a:t>
            </a:r>
          </a:p>
          <a:p>
            <a:pPr marL="342900" lvl="0" indent="-342900">
              <a:lnSpc>
                <a:spcPct val="150000"/>
              </a:lnSpc>
              <a:spcBef>
                <a:spcPts val="300"/>
              </a:spcBef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När nästa bedömning ska utföras</a:t>
            </a:r>
          </a:p>
          <a:p>
            <a:pPr marL="342900" lvl="0" indent="-342900">
              <a:lnSpc>
                <a:spcPct val="150000"/>
              </a:lnSpc>
              <a:spcBef>
                <a:spcPts val="300"/>
              </a:spcBef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Vilken klinisk kompetensnivå barnet behöver</a:t>
            </a:r>
          </a:p>
          <a:p>
            <a:pPr marL="342900" lvl="0" indent="-342900">
              <a:lnSpc>
                <a:spcPct val="150000"/>
              </a:lnSpc>
              <a:spcBef>
                <a:spcPts val="300"/>
              </a:spcBef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Rekommendationer om vårdnivå, dvs. vilken typ av vårdavdelning som är lämplig</a:t>
            </a:r>
          </a:p>
          <a:p>
            <a:pPr marL="342900" lvl="0" indent="-342900">
              <a:lnSpc>
                <a:spcPct val="150000"/>
              </a:lnSpc>
              <a:spcBef>
                <a:spcPts val="300"/>
              </a:spcBef>
              <a:buFont typeface="Symbol" panose="05050102010706020507" pitchFamily="18" charset="2"/>
              <a:buChar char=""/>
            </a:pPr>
            <a:endParaRPr lang="sv-SE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365E20A-B771-4E01-94F2-CA3253E5DDA2}"/>
              </a:ext>
            </a:extLst>
          </p:cNvPr>
          <p:cNvSpPr txBox="1"/>
          <p:nvPr/>
        </p:nvSpPr>
        <p:spPr>
          <a:xfrm>
            <a:off x="8559476" y="5146899"/>
            <a:ext cx="2533067" cy="1754326"/>
          </a:xfrm>
          <a:prstGeom prst="rect">
            <a:avLst/>
          </a:prstGeom>
          <a:noFill/>
          <a:ln w="38100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</a:rPr>
              <a:t>PEWS  3 i enskild parameter kan tyda på allvarlig svikt i vitala funktioner och handläggs likvärdigt med PEWS 4-5</a:t>
            </a:r>
            <a:endParaRPr kumimoji="0" lang="sv-SE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C3ACD56-C23A-4F66-A70A-0DF850E29E9F}"/>
              </a:ext>
            </a:extLst>
          </p:cNvPr>
          <p:cNvSpPr txBox="1"/>
          <p:nvPr/>
        </p:nvSpPr>
        <p:spPr>
          <a:xfrm>
            <a:off x="9340079" y="7154948"/>
            <a:ext cx="3986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Undervisningsmaterial Swe-PEWS november 2020 v1.0</a:t>
            </a:r>
          </a:p>
        </p:txBody>
      </p:sp>
    </p:spTree>
    <p:extLst>
      <p:ext uri="{BB962C8B-B14F-4D97-AF65-F5344CB8AC3E}">
        <p14:creationId xmlns:p14="http://schemas.microsoft.com/office/powerpoint/2010/main" val="226235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2.xml><?xml version="1.0" encoding="utf-8"?>
<a:theme xmlns:a="http://schemas.openxmlformats.org/drawingml/2006/main" name="11_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3.xml><?xml version="1.0" encoding="utf-8"?>
<a:theme xmlns:a="http://schemas.openxmlformats.org/drawingml/2006/main" name="1_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4.xml><?xml version="1.0" encoding="utf-8"?>
<a:theme xmlns:a="http://schemas.openxmlformats.org/drawingml/2006/main" name="10_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5.xml><?xml version="1.0" encoding="utf-8"?>
<a:theme xmlns:a="http://schemas.openxmlformats.org/drawingml/2006/main" name="2_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6.xml><?xml version="1.0" encoding="utf-8"?>
<a:theme xmlns:a="http://schemas.openxmlformats.org/drawingml/2006/main" name="3_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46926395521D345A5AD1F93A152A892" ma:contentTypeVersion="1" ma:contentTypeDescription="Skapa ett nytt dokument." ma:contentTypeScope="" ma:versionID="5d96333e644c399b38f277fc0063677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1b9d74627f3e516996a07efcf71a143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malagt startdatum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malagt slutdatum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2DA479-8728-4CAC-8EB9-65C7219AEA9F}">
  <ds:schemaRefs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42CE479-31AA-4C94-BA37-79D70023DF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B78A5E-23F0-4C7F-A6E0-D8875BE6BD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Infomöte 2015-06-11</Template>
  <TotalTime>2325</TotalTime>
  <Words>1023</Words>
  <Application>Microsoft Office PowerPoint</Application>
  <PresentationFormat>Anpassad</PresentationFormat>
  <Paragraphs>104</Paragraphs>
  <Slides>11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11</vt:i4>
      </vt:variant>
    </vt:vector>
  </HeadingPairs>
  <TitlesOfParts>
    <vt:vector size="24" baseType="lpstr">
      <vt:lpstr>Arial</vt:lpstr>
      <vt:lpstr>Calibri</vt:lpstr>
      <vt:lpstr>Gotham Rounded Book</vt:lpstr>
      <vt:lpstr>Gotham Rounded Medium</vt:lpstr>
      <vt:lpstr>Symbol</vt:lpstr>
      <vt:lpstr>Times New Roman</vt:lpstr>
      <vt:lpstr>Wingdings</vt:lpstr>
      <vt:lpstr>Löf</vt:lpstr>
      <vt:lpstr>11_Löf</vt:lpstr>
      <vt:lpstr>1_Löf</vt:lpstr>
      <vt:lpstr>10_Löf</vt:lpstr>
      <vt:lpstr>2_Löf</vt:lpstr>
      <vt:lpstr>3_Löf</vt:lpstr>
      <vt:lpstr>Svensk Pediatric Early Warning Score     Swe-PEWS</vt:lpstr>
      <vt:lpstr>VARFÖR Swe-PEWS?</vt:lpstr>
      <vt:lpstr>Swe-PEWS </vt:lpstr>
      <vt:lpstr>Åldersanpassade skalor</vt:lpstr>
      <vt:lpstr>andning</vt:lpstr>
      <vt:lpstr>Cirkulation</vt:lpstr>
      <vt:lpstr>Neurologi</vt:lpstr>
      <vt:lpstr>Swe-PEWS</vt:lpstr>
      <vt:lpstr>Åtgärdstrappan</vt:lpstr>
      <vt:lpstr>Swe-PEWS </vt:lpstr>
      <vt:lpstr>Patientfall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Utbildning i Swe-PEWS</dc:title>
  <dc:creator>Löf</dc:creator>
  <cp:lastModifiedBy>Gustafson Pelle</cp:lastModifiedBy>
  <cp:revision>400</cp:revision>
  <dcterms:created xsi:type="dcterms:W3CDTF">2015-06-10T11:35:14Z</dcterms:created>
  <dcterms:modified xsi:type="dcterms:W3CDTF">2020-11-01T12:47:57Z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0x010100246926395521D345A5AD1F93A152A892</vt:lpwstr>
  </property>
</Properties>
</file>