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59"/>
  </p:normalViewPr>
  <p:slideViewPr>
    <p:cSldViewPr snapToGrid="0" snapToObjects="1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6A61-A503-7B40-AE2A-7545E1963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51A7C-22AC-DF44-8D9B-DF0D9BBE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63E08-0C33-6D4D-8E43-9E4D6A18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EFF7-B86C-DC48-8AAA-BA01660F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3526-6E3A-F740-BD9D-6E144C10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2B00-1BC4-6E47-B476-6CFA7876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4AAD4-C323-F448-A370-F586F7E68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626EA-82BC-474B-A70C-70F4B130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C501-6B2C-3749-B5BC-0FF673FD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770FB-3FE6-5B4C-B0C6-A16FDB10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3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556BE-1D0D-344C-9D97-8EF651F96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47A0F-EF97-6149-A247-DEC9F5887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3E19-0179-844E-8D07-01E1FFCC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7876-1B89-C446-A626-6508A797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FBB0-ADB2-834E-94F7-BCB5D47A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8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8689-A4E7-264C-B7C3-1D550438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4CDC-3271-CD45-B5A1-7C58F9B6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A634-250D-8C4E-AC35-989AD920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BB848-91FE-C14E-8C65-890D74D3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083E-7E67-E648-AB83-EF7DF562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6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DA69-F058-4D48-AA09-BE464C75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429A7-B40C-2544-A52D-789B09F9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2126A-147E-6E44-9CA8-4EF9CB97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B2633-9B3B-F346-A7C5-276DE2FA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63BA3-B05D-A24C-9902-C3000056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6C76-C350-134F-93F5-B4D3F9D1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B63A-62CF-0C43-A730-6D7BB56A6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1CE7B-6370-4943-8D8D-5FD01BE3B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EB43-6FA1-5549-BDD0-9CD44BC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DCFFE-67FB-BF41-8043-DD02FD41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26A80-A8BB-904B-8C02-B536D81F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5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18E3-597D-364D-ABE6-3A6167E4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AE04F-83E3-7842-ADA3-CCED04CD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2F7D1-70A9-E045-A007-7FF84D3A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66C54-6506-DC48-9DA6-46E8872BE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9241E-CFC1-9741-8753-6CD7C609A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A9921E-6FDF-D443-BD52-A5D00C9E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EE317-42E2-B04C-AB70-8FEB59B1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EF90E-AC54-B34F-AAB8-86456777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0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F0E7-762A-AC4A-B476-6A903FB6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38929-EEA7-AD4D-BBF4-FADE58CC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CD37D-1503-EB41-8DA3-3D980440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EAC3-442A-1743-BA65-DC16111E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031E2-73D8-D24F-BE09-5C3A5634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D08FE-6064-F44C-9C81-D8676005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7C0F-DCC6-6644-A001-454977E9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3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F316-47C5-BC44-A375-734800FE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CEF6A-FD45-8144-A504-F88B0410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D9B29-29E3-DB4F-A376-B64598A7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BF8FA-0A7A-F842-9513-FDAA314E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994A4-0845-7246-8200-0E0E1716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92583-0D52-4E46-B7D9-DC6C45CE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E751-A72E-884C-A7EE-1606EF56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B89EE-EA25-CB46-8550-2C2E77204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6BAF2-1008-7644-8334-69747FC16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6B235-FB86-7045-B379-C279C55F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E42D6-1B3F-AE46-B4F1-5F1AAABC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5EB1E-38BA-CE4C-9039-A409BD86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5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46009-E5BF-7B4B-8562-9625B919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D22ED-0EE6-E34A-AD12-DE86F74CA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4DA3-58D0-4B48-B6BE-DF3DFF2C3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E6B1-10C3-D540-8D34-ACECC71AEE8B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9137-DB78-B841-9AD7-FA5EFF13D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E2B26-53EB-724A-9526-EA1E5695B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1402-4A8D-C846-98CB-2EA18A8A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QeP4Q4p6IBkbVvdMlWmY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B6C46D0-6237-47FA-B4D0-F71F5738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4" y="476151"/>
            <a:ext cx="10658360" cy="13671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Varför enbart teknisk skicklighet inte räcker – </a:t>
            </a:r>
            <a:br>
              <a:rPr lang="sv-SE" dirty="0"/>
            </a:br>
            <a:r>
              <a:rPr lang="sv-SE" sz="3600" dirty="0" smtClean="0"/>
              <a:t>Fem </a:t>
            </a:r>
            <a:r>
              <a:rPr lang="sv-SE" sz="3600" dirty="0"/>
              <a:t>filmer om patientsäkerhet och medarbetarskap</a:t>
            </a: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66F8219-0826-4502-B554-ACD97AB8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06" y="2277531"/>
            <a:ext cx="11215437" cy="3702355"/>
          </a:xfrm>
        </p:spPr>
        <p:txBody>
          <a:bodyPr>
            <a:normAutofit/>
          </a:bodyPr>
          <a:lstStyle/>
          <a:p>
            <a:r>
              <a:rPr lang="sv-SE" sz="2400" dirty="0"/>
              <a:t>Varför enbart teknisk skicklighet inte räcker är en serie om </a:t>
            </a:r>
            <a:r>
              <a:rPr lang="sv-SE" sz="2400" dirty="0" smtClean="0"/>
              <a:t>fem </a:t>
            </a:r>
            <a:r>
              <a:rPr lang="sv-SE" sz="2400" dirty="0"/>
              <a:t>korta filmer vilka belyser medarbetarnas betydelse för patientsäkerhet. I intervjuer och berättelser framkommer vikten av engagerade och kunniga medarbetare som får verka i en fungerande arbetsmiljö för att hög patientsäkerhet ska kunna uppnås.</a:t>
            </a:r>
          </a:p>
          <a:p>
            <a:r>
              <a:rPr lang="sv-SE" sz="2400" dirty="0"/>
              <a:t>Till filmerna finns också reflekterande frågor och en kort vägledning för reflektion.</a:t>
            </a:r>
          </a:p>
          <a:p>
            <a:r>
              <a:rPr lang="sv-SE" sz="2400" dirty="0"/>
              <a:t>Filmerna har producerats av TVC Films i samarbete med Löf. Filmerna får användas fritt i icke-kommersiellt undervisningssyfte. Får ej kopieras utan skriftlig tillåtelse av licensierade parter och TVC Films.</a:t>
            </a:r>
          </a:p>
          <a:p>
            <a:r>
              <a:rPr lang="sv-SE" sz="2400" dirty="0"/>
              <a:t>Filmerna ligger uppladdade på </a:t>
            </a:r>
            <a:r>
              <a:rPr lang="sv-SE" sz="2400" b="1" u="sng" dirty="0">
                <a:hlinkClick r:id="rId2"/>
              </a:rPr>
              <a:t>vår Youtube-kanal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9437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DB9173C-923F-497B-9047-228ACC87C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-1" b="40960"/>
          <a:stretch/>
        </p:blipFill>
        <p:spPr>
          <a:xfrm>
            <a:off x="2667000" y="304801"/>
            <a:ext cx="6857999" cy="2746022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441480C-D1D6-4B47-AF51-E3B25EBF26B3}"/>
              </a:ext>
            </a:extLst>
          </p:cNvPr>
          <p:cNvSpPr txBox="1">
            <a:spLocks/>
          </p:cNvSpPr>
          <p:nvPr/>
        </p:nvSpPr>
        <p:spPr>
          <a:xfrm>
            <a:off x="2853871" y="437042"/>
            <a:ext cx="6493329" cy="2320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enbart teknisk skicklighet inte räcker…</a:t>
            </a:r>
            <a:r>
              <a:rPr lang="sv-SE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Vägledning 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B7133AB7-E148-4A69-B7D9-3B5880FC258A}"/>
              </a:ext>
            </a:extLst>
          </p:cNvPr>
          <p:cNvSpPr txBox="1">
            <a:spLocks/>
          </p:cNvSpPr>
          <p:nvPr/>
        </p:nvSpPr>
        <p:spPr>
          <a:xfrm>
            <a:off x="534306" y="3665490"/>
            <a:ext cx="5143500" cy="2943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 smtClean="0"/>
              <a:t>Fem </a:t>
            </a:r>
            <a:r>
              <a:rPr lang="sv-SE" sz="2400" dirty="0"/>
              <a:t>filmer:</a:t>
            </a:r>
          </a:p>
          <a:p>
            <a:pPr marL="342883" indent="-342883">
              <a:buFont typeface="+mj-lt"/>
              <a:buAutoNum type="arabicPeriod"/>
            </a:pPr>
            <a:r>
              <a:rPr lang="sv-SE" sz="2400" dirty="0"/>
              <a:t>Vändpunkten – lärdomar av covid-19</a:t>
            </a:r>
          </a:p>
          <a:p>
            <a:pPr marL="342883" indent="-342883">
              <a:buFont typeface="+mj-lt"/>
              <a:buAutoNum type="arabicPeriod"/>
            </a:pPr>
            <a:r>
              <a:rPr lang="sv-SE" sz="2400" dirty="0"/>
              <a:t>Sanningen om oss själva</a:t>
            </a:r>
          </a:p>
          <a:p>
            <a:pPr marL="342883" indent="-342883">
              <a:buFont typeface="+mj-lt"/>
              <a:buAutoNum type="arabicPeriod"/>
            </a:pPr>
            <a:r>
              <a:rPr lang="sv-SE" sz="2400" dirty="0"/>
              <a:t>Vad vill vi och vad kan vi?</a:t>
            </a:r>
          </a:p>
          <a:p>
            <a:pPr marL="342883" indent="-342883">
              <a:buFont typeface="+mj-lt"/>
              <a:buAutoNum type="arabicPeriod"/>
            </a:pPr>
            <a:r>
              <a:rPr lang="sv-SE" sz="2400" dirty="0"/>
              <a:t>Att bygga en säker organisation</a:t>
            </a:r>
          </a:p>
          <a:p>
            <a:pPr marL="342883" indent="-342883">
              <a:buFont typeface="+mj-lt"/>
              <a:buAutoNum type="arabicPeriod"/>
            </a:pPr>
            <a:r>
              <a:rPr lang="sv-SE" sz="2400" dirty="0"/>
              <a:t>Den kommande generationen</a:t>
            </a:r>
          </a:p>
          <a:p>
            <a:pPr marL="342883" indent="-342883">
              <a:buFont typeface="+mj-lt"/>
              <a:buAutoNum type="arabicPeriod"/>
            </a:pPr>
            <a:endParaRPr lang="sv-SE" sz="24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964CD5A-3499-43C6-A4EC-53A0929CC77F}"/>
              </a:ext>
            </a:extLst>
          </p:cNvPr>
          <p:cNvSpPr txBox="1"/>
          <p:nvPr/>
        </p:nvSpPr>
        <p:spPr>
          <a:xfrm flipH="1">
            <a:off x="6095999" y="3655790"/>
            <a:ext cx="58293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Varje film är 15 – 20 minuter lång.</a:t>
            </a:r>
          </a:p>
          <a:p>
            <a:r>
              <a:rPr lang="sv-SE" sz="2400" dirty="0"/>
              <a:t>Ett tips är att se en film per tillfälle. Varje film avslutas med några reflekterande frågor.</a:t>
            </a:r>
          </a:p>
          <a:p>
            <a:endParaRPr lang="sv-SE" sz="2400" dirty="0"/>
          </a:p>
          <a:p>
            <a:r>
              <a:rPr lang="sv-SE" sz="2400" dirty="0"/>
              <a:t>Frågorna kan ställas i grupp eller enskilt, har inga ”helt rätta svar”, utan syftar till reflektion enskilt eller i grupp.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4006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image851616">
            <a:extLst>
              <a:ext uri="{FF2B5EF4-FFF2-40B4-BE49-F238E27FC236}">
                <a16:creationId xmlns:a16="http://schemas.microsoft.com/office/drawing/2014/main" id="{5D530BE2-BE9D-9149-BAA0-47A0DCB3A9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b="2183"/>
          <a:stretch/>
        </p:blipFill>
        <p:spPr bwMode="auto">
          <a:xfrm>
            <a:off x="819745" y="468094"/>
            <a:ext cx="10666783" cy="59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39BE2-FC3A-C844-9C9A-B9FDAB4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5" y="347708"/>
            <a:ext cx="10515600" cy="1295026"/>
          </a:xfrm>
        </p:spPr>
        <p:txBody>
          <a:bodyPr>
            <a:normAutofit fontScale="90000"/>
          </a:bodyPr>
          <a:lstStyle/>
          <a:p>
            <a: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100" b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VARFÖR ENBART TEKNISK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				         SKICKLIGHET INTE RÄCKER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sv-SE" sz="31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ACCE-94B7-174D-8EDD-95CCB778AFBF}"/>
              </a:ext>
            </a:extLst>
          </p:cNvPr>
          <p:cNvSpPr txBox="1"/>
          <p:nvPr/>
        </p:nvSpPr>
        <p:spPr>
          <a:xfrm>
            <a:off x="904654" y="2330725"/>
            <a:ext cx="2811561" cy="258532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10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</a:t>
            </a:r>
          </a:p>
          <a:p>
            <a:pPr algn="ctr"/>
            <a:endParaRPr lang="sv-SE" sz="10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Vändpunkten –</a:t>
            </a:r>
          </a:p>
          <a:p>
            <a:pPr algn="ctr"/>
            <a:r>
              <a:rPr lang="sv-SE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lärdomar av covid-19</a:t>
            </a:r>
          </a:p>
          <a:p>
            <a:pPr algn="ctr"/>
            <a:endParaRPr lang="sv-SE" sz="12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endParaRPr lang="sv-SE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FB63DD0-BF7F-457C-89FC-4768C9C79D39}"/>
              </a:ext>
            </a:extLst>
          </p:cNvPr>
          <p:cNvSpPr txBox="1"/>
          <p:nvPr/>
        </p:nvSpPr>
        <p:spPr>
          <a:xfrm>
            <a:off x="4372799" y="2146172"/>
            <a:ext cx="6999456" cy="32669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Vad har du lärt dig av covid-19-pandemin?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Hur tar du hand om dig själv – så att du orkar ta hand om andra?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Hur kan du bli mer riskmedveten, och på så vis arbeta mer med risker istället för med inträffade händelser?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Vilka risker att skada patienter ser du som de viktigaste i din verksamhet?</a:t>
            </a:r>
          </a:p>
        </p:txBody>
      </p:sp>
    </p:spTree>
    <p:extLst>
      <p:ext uri="{BB962C8B-B14F-4D97-AF65-F5344CB8AC3E}">
        <p14:creationId xmlns:p14="http://schemas.microsoft.com/office/powerpoint/2010/main" val="247685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image851616">
            <a:extLst>
              <a:ext uri="{FF2B5EF4-FFF2-40B4-BE49-F238E27FC236}">
                <a16:creationId xmlns:a16="http://schemas.microsoft.com/office/drawing/2014/main" id="{5D530BE2-BE9D-9149-BAA0-47A0DCB3A9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b="2183"/>
          <a:stretch/>
        </p:blipFill>
        <p:spPr bwMode="auto">
          <a:xfrm>
            <a:off x="819745" y="468094"/>
            <a:ext cx="10666783" cy="59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39BE2-FC3A-C844-9C9A-B9FDAB4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5" y="347708"/>
            <a:ext cx="10515600" cy="1295026"/>
          </a:xfrm>
        </p:spPr>
        <p:txBody>
          <a:bodyPr>
            <a:normAutofit fontScale="90000"/>
          </a:bodyPr>
          <a:lstStyle/>
          <a:p>
            <a: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100" b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VARFÖR ENBART TEKNISK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				         SKICKLIGHET INTE RÄCKER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sv-SE" sz="31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ACCE-94B7-174D-8EDD-95CCB778AFBF}"/>
              </a:ext>
            </a:extLst>
          </p:cNvPr>
          <p:cNvSpPr txBox="1"/>
          <p:nvPr/>
        </p:nvSpPr>
        <p:spPr>
          <a:xfrm>
            <a:off x="904654" y="2330725"/>
            <a:ext cx="2811561" cy="1754326"/>
          </a:xfrm>
          <a:prstGeom prst="rect">
            <a:avLst/>
          </a:prstGeom>
          <a:noFill/>
          <a:ln w="19050">
            <a:solidFill>
              <a:schemeClr val="bg1">
                <a:alpha val="8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10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2</a:t>
            </a:r>
          </a:p>
          <a:p>
            <a:pPr algn="ctr"/>
            <a:endParaRPr lang="sv-SE" sz="10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Sanningen om oss själva</a:t>
            </a:r>
            <a:endParaRPr lang="sv-SE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FB63DD0-BF7F-457C-89FC-4768C9C79D39}"/>
              </a:ext>
            </a:extLst>
          </p:cNvPr>
          <p:cNvSpPr txBox="1"/>
          <p:nvPr/>
        </p:nvSpPr>
        <p:spPr>
          <a:xfrm>
            <a:off x="4372799" y="2146172"/>
            <a:ext cx="6999456" cy="18819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Har du egna stories? Vilka är de?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Hur tar du till dig ny kunskap, och hur omsätter du den i ditt dagliga arbete?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Lyssnar du på dina patienter och deras närstående?</a:t>
            </a:r>
          </a:p>
        </p:txBody>
      </p:sp>
    </p:spTree>
    <p:extLst>
      <p:ext uri="{BB962C8B-B14F-4D97-AF65-F5344CB8AC3E}">
        <p14:creationId xmlns:p14="http://schemas.microsoft.com/office/powerpoint/2010/main" val="301147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image851616">
            <a:extLst>
              <a:ext uri="{FF2B5EF4-FFF2-40B4-BE49-F238E27FC236}">
                <a16:creationId xmlns:a16="http://schemas.microsoft.com/office/drawing/2014/main" id="{5D530BE2-BE9D-9149-BAA0-47A0DCB3A9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b="2183"/>
          <a:stretch/>
        </p:blipFill>
        <p:spPr bwMode="auto">
          <a:xfrm>
            <a:off x="819745" y="468094"/>
            <a:ext cx="10666783" cy="59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39BE2-FC3A-C844-9C9A-B9FDAB4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5" y="347708"/>
            <a:ext cx="10515600" cy="1295026"/>
          </a:xfrm>
        </p:spPr>
        <p:txBody>
          <a:bodyPr>
            <a:normAutofit fontScale="90000"/>
          </a:bodyPr>
          <a:lstStyle/>
          <a:p>
            <a: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100" b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VARFÖR ENBART TEKNISK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				         SKICKLIGHET INTE RÄCKER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sv-SE" sz="31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ACCE-94B7-174D-8EDD-95CCB778AFBF}"/>
              </a:ext>
            </a:extLst>
          </p:cNvPr>
          <p:cNvSpPr txBox="1"/>
          <p:nvPr/>
        </p:nvSpPr>
        <p:spPr>
          <a:xfrm>
            <a:off x="904654" y="2330725"/>
            <a:ext cx="2811561" cy="175432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10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3</a:t>
            </a:r>
          </a:p>
          <a:p>
            <a:pPr algn="ctr"/>
            <a:endParaRPr lang="sv-SE" sz="10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Vad vill vi och vad kan vi?</a:t>
            </a:r>
            <a:endParaRPr lang="sv-SE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FB63DD0-BF7F-457C-89FC-4768C9C79D39}"/>
              </a:ext>
            </a:extLst>
          </p:cNvPr>
          <p:cNvSpPr txBox="1"/>
          <p:nvPr/>
        </p:nvSpPr>
        <p:spPr>
          <a:xfrm>
            <a:off x="4372799" y="2146172"/>
            <a:ext cx="6999456" cy="18819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Har vi mål för vår verksamhet?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Har vi möjlighet att välja?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Kan vi förändra / förbättra?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Vilken sorts arbetsplats vill vi vara?</a:t>
            </a:r>
          </a:p>
        </p:txBody>
      </p:sp>
    </p:spTree>
    <p:extLst>
      <p:ext uri="{BB962C8B-B14F-4D97-AF65-F5344CB8AC3E}">
        <p14:creationId xmlns:p14="http://schemas.microsoft.com/office/powerpoint/2010/main" val="332084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image851616">
            <a:extLst>
              <a:ext uri="{FF2B5EF4-FFF2-40B4-BE49-F238E27FC236}">
                <a16:creationId xmlns:a16="http://schemas.microsoft.com/office/drawing/2014/main" id="{5D530BE2-BE9D-9149-BAA0-47A0DCB3A9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b="2183"/>
          <a:stretch/>
        </p:blipFill>
        <p:spPr bwMode="auto">
          <a:xfrm>
            <a:off x="819745" y="468094"/>
            <a:ext cx="10666783" cy="59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39BE2-FC3A-C844-9C9A-B9FDAB4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5" y="347708"/>
            <a:ext cx="10515600" cy="1295026"/>
          </a:xfrm>
        </p:spPr>
        <p:txBody>
          <a:bodyPr>
            <a:normAutofit fontScale="90000"/>
          </a:bodyPr>
          <a:lstStyle/>
          <a:p>
            <a: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100" b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VARFÖR ENBART TEKNISK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				         SKICKLIGHET INTE RÄCKER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sv-SE" sz="31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ACCE-94B7-174D-8EDD-95CCB778AFBF}"/>
              </a:ext>
            </a:extLst>
          </p:cNvPr>
          <p:cNvSpPr txBox="1"/>
          <p:nvPr/>
        </p:nvSpPr>
        <p:spPr>
          <a:xfrm>
            <a:off x="904654" y="2330725"/>
            <a:ext cx="2811561" cy="212365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10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4</a:t>
            </a:r>
          </a:p>
          <a:p>
            <a:pPr algn="ctr"/>
            <a:endParaRPr lang="sv-SE" sz="10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Att bygga en säker organisation</a:t>
            </a:r>
            <a:endParaRPr lang="sv-SE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FB63DD0-BF7F-457C-89FC-4768C9C79D39}"/>
              </a:ext>
            </a:extLst>
          </p:cNvPr>
          <p:cNvSpPr txBox="1"/>
          <p:nvPr/>
        </p:nvSpPr>
        <p:spPr>
          <a:xfrm>
            <a:off x="4372799" y="2146172"/>
            <a:ext cx="6999456" cy="18819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Vad betyder psykologisk trygghet på arbetet för dig?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När vågar du säga ifrån?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Vad gör du för att andra ska våga säga ifrån till dig?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Vad ger dig glädje och mening i arbetet?</a:t>
            </a:r>
          </a:p>
        </p:txBody>
      </p:sp>
    </p:spTree>
    <p:extLst>
      <p:ext uri="{BB962C8B-B14F-4D97-AF65-F5344CB8AC3E}">
        <p14:creationId xmlns:p14="http://schemas.microsoft.com/office/powerpoint/2010/main" val="414782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image851616">
            <a:extLst>
              <a:ext uri="{FF2B5EF4-FFF2-40B4-BE49-F238E27FC236}">
                <a16:creationId xmlns:a16="http://schemas.microsoft.com/office/drawing/2014/main" id="{5D530BE2-BE9D-9149-BAA0-47A0DCB3A9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b="2183"/>
          <a:stretch/>
        </p:blipFill>
        <p:spPr bwMode="auto">
          <a:xfrm>
            <a:off x="819745" y="468094"/>
            <a:ext cx="10666783" cy="59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39BE2-FC3A-C844-9C9A-B9FDAB4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5" y="347708"/>
            <a:ext cx="10515600" cy="1295026"/>
          </a:xfrm>
        </p:spPr>
        <p:txBody>
          <a:bodyPr>
            <a:normAutofit fontScale="90000"/>
          </a:bodyPr>
          <a:lstStyle/>
          <a:p>
            <a: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100" b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VARFÖR ENBART TEKNISK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				         SKICKLIGHET INTE RÄCKER</a:t>
            </a:r>
            <a:r>
              <a:rPr lang="sv-SE" sz="31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sv-SE" sz="31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ACCE-94B7-174D-8EDD-95CCB778AFBF}"/>
              </a:ext>
            </a:extLst>
          </p:cNvPr>
          <p:cNvSpPr txBox="1"/>
          <p:nvPr/>
        </p:nvSpPr>
        <p:spPr>
          <a:xfrm>
            <a:off x="904654" y="2330725"/>
            <a:ext cx="2811561" cy="16004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10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5</a:t>
            </a:r>
          </a:p>
          <a:p>
            <a:pPr algn="ctr"/>
            <a:r>
              <a:rPr lang="sv-SE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Den kommande generationen</a:t>
            </a:r>
            <a:endParaRPr lang="sv-SE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FB63DD0-BF7F-457C-89FC-4768C9C79D39}"/>
              </a:ext>
            </a:extLst>
          </p:cNvPr>
          <p:cNvSpPr txBox="1"/>
          <p:nvPr/>
        </p:nvSpPr>
        <p:spPr>
          <a:xfrm>
            <a:off x="4372799" y="2146172"/>
            <a:ext cx="6999456" cy="18819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Hur visar du respekt för patienter och kollegor?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Vågar du fråga om du är osäker?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Vågar du ifrågasätta en kollega?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Hur bidrar du till psykologisk trygghet på din arbetsplats?</a:t>
            </a:r>
          </a:p>
        </p:txBody>
      </p:sp>
    </p:spTree>
    <p:extLst>
      <p:ext uri="{BB962C8B-B14F-4D97-AF65-F5344CB8AC3E}">
        <p14:creationId xmlns:p14="http://schemas.microsoft.com/office/powerpoint/2010/main" val="3694354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498</Words>
  <Application>Microsoft Office PowerPoint</Application>
  <PresentationFormat>Bredbild</PresentationFormat>
  <Paragraphs>60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Futura</vt:lpstr>
      <vt:lpstr>Office Theme</vt:lpstr>
      <vt:lpstr>Varför enbart teknisk skicklighet inte räcker –  Fem filmer om patientsäkerhet och medarbetarskap</vt:lpstr>
      <vt:lpstr>PowerPoint-presentation</vt:lpstr>
      <vt:lpstr>    VARFÖR ENBART TEKNISK               SKICKLIGHET INTE RÄCKER </vt:lpstr>
      <vt:lpstr>    VARFÖR ENBART TEKNISK               SKICKLIGHET INTE RÄCKER </vt:lpstr>
      <vt:lpstr>    VARFÖR ENBART TEKNISK               SKICKLIGHET INTE RÄCKER </vt:lpstr>
      <vt:lpstr>    VARFÖR ENBART TEKNISK               SKICKLIGHET INTE RÄCKER </vt:lpstr>
      <vt:lpstr>    VARFÖR ENBART TEKNISK               SKICKLIGHET INTE RÄCKER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 ENBART TEKNISK       SKICKLIGHET INTE RÄCKER</dc:title>
  <dc:creator>Julian Dinsell</dc:creator>
  <cp:lastModifiedBy>Andersson Linda</cp:lastModifiedBy>
  <cp:revision>42</cp:revision>
  <cp:lastPrinted>2022-11-29T18:49:03Z</cp:lastPrinted>
  <dcterms:created xsi:type="dcterms:W3CDTF">2022-11-29T12:28:44Z</dcterms:created>
  <dcterms:modified xsi:type="dcterms:W3CDTF">2023-01-16T14:14:43Z</dcterms:modified>
</cp:coreProperties>
</file>